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70" r:id="rId2"/>
    <p:sldId id="595" r:id="rId3"/>
    <p:sldId id="414" r:id="rId4"/>
    <p:sldId id="596" r:id="rId5"/>
    <p:sldId id="286" r:id="rId6"/>
    <p:sldId id="416" r:id="rId7"/>
    <p:sldId id="417" r:id="rId8"/>
    <p:sldId id="287" r:id="rId9"/>
    <p:sldId id="597" r:id="rId10"/>
    <p:sldId id="601" r:id="rId11"/>
    <p:sldId id="296" r:id="rId12"/>
    <p:sldId id="426" r:id="rId13"/>
    <p:sldId id="600" r:id="rId14"/>
    <p:sldId id="428" r:id="rId15"/>
    <p:sldId id="429" r:id="rId16"/>
    <p:sldId id="427" r:id="rId17"/>
    <p:sldId id="430" r:id="rId18"/>
    <p:sldId id="351" r:id="rId19"/>
    <p:sldId id="433" r:id="rId20"/>
    <p:sldId id="409" r:id="rId21"/>
  </p:sldIdLst>
  <p:sldSz cx="9144000" cy="6858000" type="screen4x3"/>
  <p:notesSz cx="6858000" cy="9144000"/>
  <p:embeddedFontLst>
    <p:embeddedFont>
      <p:font typeface="Blackadder ITC" panose="04020505051007020D02" pitchFamily="82" charset="0"/>
      <p:regular r:id="rId24"/>
    </p:embeddedFont>
    <p:embeddedFont>
      <p:font typeface="Cambria Math" panose="02040503050406030204" pitchFamily="18" charset="0"/>
      <p:regular r:id="rId25"/>
    </p:embeddedFont>
  </p:embeddedFont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l Holcomb" initials="MH" lastIdx="1" clrIdx="0">
    <p:extLst>
      <p:ext uri="{19B8F6BF-5375-455C-9EA6-DF929625EA0E}">
        <p15:presenceInfo xmlns:p15="http://schemas.microsoft.com/office/powerpoint/2012/main" userId="d6f8cce1fe8be8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BE0E3"/>
    <a:srgbClr val="006600"/>
    <a:srgbClr val="CC0000"/>
    <a:srgbClr val="6600CC"/>
    <a:srgbClr val="008000"/>
    <a:srgbClr val="3333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2" autoAdjust="0"/>
    <p:restoredTop sz="79533" autoAdjust="0"/>
  </p:normalViewPr>
  <p:slideViewPr>
    <p:cSldViewPr>
      <p:cViewPr varScale="1">
        <p:scale>
          <a:sx n="54" d="100"/>
          <a:sy n="54" d="100"/>
        </p:scale>
        <p:origin x="1949"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33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33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33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A12E4C2-C861-4889-B7B4-61AC074CED34}" type="slidenum">
              <a:rPr lang="en-US"/>
              <a:pPr>
                <a:defRPr/>
              </a:pPr>
              <a:t>‹#›</a:t>
            </a:fld>
            <a:endParaRPr lang="en-US"/>
          </a:p>
        </p:txBody>
      </p:sp>
    </p:spTree>
    <p:extLst>
      <p:ext uri="{BB962C8B-B14F-4D97-AF65-F5344CB8AC3E}">
        <p14:creationId xmlns:p14="http://schemas.microsoft.com/office/powerpoint/2010/main" val="180395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A28914B-8565-44FA-8F15-9706936C5B3B}" type="slidenum">
              <a:rPr lang="en-US"/>
              <a:pPr>
                <a:defRPr/>
              </a:pPr>
              <a:t>‹#›</a:t>
            </a:fld>
            <a:endParaRPr lang="en-US"/>
          </a:p>
        </p:txBody>
      </p:sp>
    </p:spTree>
    <p:extLst>
      <p:ext uri="{BB962C8B-B14F-4D97-AF65-F5344CB8AC3E}">
        <p14:creationId xmlns:p14="http://schemas.microsoft.com/office/powerpoint/2010/main" val="743171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25938F99-C933-4CB7-A871-D0D28D8701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966FA7-E6EA-4657-95C5-69A7CE927DF4}" type="slidenum">
              <a:rPr lang="en-US" altLang="en-US"/>
              <a:pPr/>
              <a:t>1</a:t>
            </a:fld>
            <a:endParaRPr lang="en-US" altLang="en-US"/>
          </a:p>
        </p:txBody>
      </p:sp>
      <p:sp>
        <p:nvSpPr>
          <p:cNvPr id="187395" name="Rectangle 2">
            <a:extLst>
              <a:ext uri="{FF2B5EF4-FFF2-40B4-BE49-F238E27FC236}">
                <a16:creationId xmlns:a16="http://schemas.microsoft.com/office/drawing/2014/main" id="{9F188CF4-08E3-49F3-A71C-17D9EF59515E}"/>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id="{74176731-8CEA-4FAF-BA03-7B7B4C2E70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A and B are amplitudes of the motion of the two different atoms. The amplitudes need not be the same, but they could be. </a:t>
            </a:r>
          </a:p>
          <a:p>
            <a:pPr eaLnBrk="1" hangingPunct="1"/>
            <a:r>
              <a:rPr lang="en-US" altLang="en-US"/>
              <a:t>The book actually makes the distance between same atoms a instead of my choice of 2a. Both are common. You will see shortly why I choose the axis this way. By doing this, I’m able to directly compare my result to the monatomic lattice as I make the masses more similar (next slide)</a:t>
            </a:r>
          </a:p>
          <a:p>
            <a:pPr eaLnBrk="1" hangingPunct="1"/>
            <a:r>
              <a:rPr lang="en-US" altLang="en-US"/>
              <a:t>It’s also good for you to see it solved two different ways, so you can appreciate the subtle differences it makes in the solution. </a:t>
            </a:r>
          </a:p>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BBF55-069D-4C7E-9154-78DDAC741740}" type="slidenum">
              <a:rPr lang="en-US" smtClean="0"/>
              <a:pPr/>
              <a:t>15</a:t>
            </a:fld>
            <a:endParaRPr lang="en-US"/>
          </a:p>
        </p:txBody>
      </p:sp>
    </p:spTree>
    <p:extLst>
      <p:ext uri="{BB962C8B-B14F-4D97-AF65-F5344CB8AC3E}">
        <p14:creationId xmlns:p14="http://schemas.microsoft.com/office/powerpoint/2010/main" val="139488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BBF55-069D-4C7E-9154-78DDAC741740}" type="slidenum">
              <a:rPr lang="en-US" smtClean="0"/>
              <a:pPr/>
              <a:t>16</a:t>
            </a:fld>
            <a:endParaRPr lang="en-US"/>
          </a:p>
        </p:txBody>
      </p:sp>
    </p:spTree>
    <p:extLst>
      <p:ext uri="{BB962C8B-B14F-4D97-AF65-F5344CB8AC3E}">
        <p14:creationId xmlns:p14="http://schemas.microsoft.com/office/powerpoint/2010/main" val="1117049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BBF55-069D-4C7E-9154-78DDAC741740}" type="slidenum">
              <a:rPr lang="en-US" smtClean="0"/>
              <a:pPr/>
              <a:t>17</a:t>
            </a:fld>
            <a:endParaRPr lang="en-US"/>
          </a:p>
        </p:txBody>
      </p:sp>
    </p:spTree>
    <p:extLst>
      <p:ext uri="{BB962C8B-B14F-4D97-AF65-F5344CB8AC3E}">
        <p14:creationId xmlns:p14="http://schemas.microsoft.com/office/powerpoint/2010/main" val="117942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BBF55-069D-4C7E-9154-78DDAC741740}" type="slidenum">
              <a:rPr lang="en-US" smtClean="0"/>
              <a:pPr/>
              <a:t>18</a:t>
            </a:fld>
            <a:endParaRPr lang="en-US"/>
          </a:p>
        </p:txBody>
      </p:sp>
    </p:spTree>
    <p:extLst>
      <p:ext uri="{BB962C8B-B14F-4D97-AF65-F5344CB8AC3E}">
        <p14:creationId xmlns:p14="http://schemas.microsoft.com/office/powerpoint/2010/main" val="73635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LA always greater energy than TA, but not always the case for LO versus TO</a:t>
            </a:r>
          </a:p>
          <a:p>
            <a:endParaRPr lang="en-US" dirty="0"/>
          </a:p>
          <a:p>
            <a:endParaRPr lang="en-US" dirty="0"/>
          </a:p>
          <a:p>
            <a:r>
              <a:rPr lang="en-US" dirty="0"/>
              <a:t>Na is bcc, Pb is </a:t>
            </a:r>
            <a:r>
              <a:rPr lang="en-US" dirty="0" err="1"/>
              <a:t>fcc</a:t>
            </a:r>
            <a:r>
              <a:rPr lang="en-US" dirty="0"/>
              <a:t>, Si is </a:t>
            </a:r>
            <a:r>
              <a:rPr lang="en-US" dirty="0" err="1"/>
              <a:t>fcc</a:t>
            </a:r>
            <a:r>
              <a:rPr lang="en-US" dirty="0"/>
              <a:t>/diamond, </a:t>
            </a:r>
            <a:r>
              <a:rPr lang="en-US" dirty="0" err="1"/>
              <a:t>KBr</a:t>
            </a:r>
            <a:r>
              <a:rPr lang="en-US" dirty="0"/>
              <a:t> has the NaCl crystal structure (which was </a:t>
            </a:r>
            <a:r>
              <a:rPr lang="en-US" dirty="0" err="1"/>
              <a:t>fcc</a:t>
            </a:r>
            <a:r>
              <a:rPr lang="en-US" dirty="0"/>
              <a:t> with different atoms in the basis)</a:t>
            </a:r>
          </a:p>
          <a:p>
            <a:r>
              <a:rPr lang="en-US" dirty="0"/>
              <a:t>A difference is that we have different curves (means we have different effective spring constants along different directions).</a:t>
            </a:r>
          </a:p>
          <a:p>
            <a:r>
              <a:rPr lang="en-US" dirty="0"/>
              <a:t>Another difference is that sometimes you get a downturn before reaching the edge of the Brillouin zone. This (at least typically) is a potential effect when including more that just nearest neighbor interactions. You see even in the same material, it doesn’t happen along all directions. </a:t>
            </a:r>
          </a:p>
        </p:txBody>
      </p:sp>
      <p:sp>
        <p:nvSpPr>
          <p:cNvPr id="4" name="Slide Number Placeholder 3"/>
          <p:cNvSpPr>
            <a:spLocks noGrp="1"/>
          </p:cNvSpPr>
          <p:nvPr>
            <p:ph type="sldNum" sz="quarter" idx="5"/>
          </p:nvPr>
        </p:nvSpPr>
        <p:spPr/>
        <p:txBody>
          <a:bodyPr/>
          <a:lstStyle/>
          <a:p>
            <a:fld id="{600BBF55-069D-4C7E-9154-78DDAC741740}" type="slidenum">
              <a:rPr lang="en-US" smtClean="0"/>
              <a:pPr/>
              <a:t>19</a:t>
            </a:fld>
            <a:endParaRPr lang="en-US"/>
          </a:p>
        </p:txBody>
      </p:sp>
    </p:spTree>
    <p:extLst>
      <p:ext uri="{BB962C8B-B14F-4D97-AF65-F5344CB8AC3E}">
        <p14:creationId xmlns:p14="http://schemas.microsoft.com/office/powerpoint/2010/main" val="214015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LA always greater energy than TA, but not always the case for LO versus TO</a:t>
            </a:r>
          </a:p>
          <a:p>
            <a:endParaRPr lang="en-US" dirty="0"/>
          </a:p>
          <a:p>
            <a:endParaRPr lang="en-US" dirty="0"/>
          </a:p>
          <a:p>
            <a:r>
              <a:rPr lang="en-US" dirty="0"/>
              <a:t>Na is bcc, Pb is </a:t>
            </a:r>
            <a:r>
              <a:rPr lang="en-US" dirty="0" err="1"/>
              <a:t>fcc</a:t>
            </a:r>
            <a:r>
              <a:rPr lang="en-US" dirty="0"/>
              <a:t>, Si is </a:t>
            </a:r>
            <a:r>
              <a:rPr lang="en-US" dirty="0" err="1"/>
              <a:t>fcc</a:t>
            </a:r>
            <a:r>
              <a:rPr lang="en-US" dirty="0"/>
              <a:t>/diamond, </a:t>
            </a:r>
            <a:r>
              <a:rPr lang="en-US" dirty="0" err="1"/>
              <a:t>KBr</a:t>
            </a:r>
            <a:r>
              <a:rPr lang="en-US" dirty="0"/>
              <a:t> has the NaCl crystal structure (which was </a:t>
            </a:r>
            <a:r>
              <a:rPr lang="en-US" dirty="0" err="1"/>
              <a:t>fcc</a:t>
            </a:r>
            <a:r>
              <a:rPr lang="en-US" dirty="0"/>
              <a:t> with different atoms in the basis)</a:t>
            </a:r>
          </a:p>
          <a:p>
            <a:r>
              <a:rPr lang="en-US" dirty="0"/>
              <a:t>A difference is that we have different curves (means we have different effective spring constants along different directions).</a:t>
            </a:r>
          </a:p>
          <a:p>
            <a:r>
              <a:rPr lang="en-US" dirty="0"/>
              <a:t>Another difference is that sometimes you get a downturn before reaching the edge of the Brillouin zone. This (at least typically) is a potential effect when including more that just nearest neighbor interactions. You see even in the same material, it doesn’t happen along all directions. </a:t>
            </a:r>
          </a:p>
        </p:txBody>
      </p:sp>
      <p:sp>
        <p:nvSpPr>
          <p:cNvPr id="4" name="Slide Number Placeholder 3"/>
          <p:cNvSpPr>
            <a:spLocks noGrp="1"/>
          </p:cNvSpPr>
          <p:nvPr>
            <p:ph type="sldNum" sz="quarter" idx="5"/>
          </p:nvPr>
        </p:nvSpPr>
        <p:spPr/>
        <p:txBody>
          <a:bodyPr/>
          <a:lstStyle/>
          <a:p>
            <a:fld id="{600BBF55-069D-4C7E-9154-78DDAC741740}" type="slidenum">
              <a:rPr lang="en-US" smtClean="0"/>
              <a:pPr/>
              <a:t>20</a:t>
            </a:fld>
            <a:endParaRPr lang="en-US"/>
          </a:p>
        </p:txBody>
      </p:sp>
    </p:spTree>
    <p:extLst>
      <p:ext uri="{BB962C8B-B14F-4D97-AF65-F5344CB8AC3E}">
        <p14:creationId xmlns:p14="http://schemas.microsoft.com/office/powerpoint/2010/main" val="158937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151BB1F6-2D3B-43BD-9963-3B922CEB33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C37C3B-592F-46E7-B977-8C90FE022FD1}" type="slidenum">
              <a:rPr lang="en-US" altLang="en-US"/>
              <a:pPr/>
              <a:t>2</a:t>
            </a:fld>
            <a:endParaRPr lang="en-US" altLang="en-US"/>
          </a:p>
        </p:txBody>
      </p:sp>
      <p:sp>
        <p:nvSpPr>
          <p:cNvPr id="218115" name="Rectangle 2">
            <a:extLst>
              <a:ext uri="{FF2B5EF4-FFF2-40B4-BE49-F238E27FC236}">
                <a16:creationId xmlns:a16="http://schemas.microsoft.com/office/drawing/2014/main" id="{8A940A73-BFBE-42A6-9015-B4A71ED92A6E}"/>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74258588-88CB-417A-BF2F-CF7A6403BC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What happens? B cancels out after substitution for A. </a:t>
            </a:r>
          </a:p>
          <a:p>
            <a:pPr eaLnBrk="1" hangingPunct="1"/>
            <a:r>
              <a:rPr lang="en-US" altLang="en-US"/>
              <a:t>The books solves this with matrices, which is also fine. I’ll show you another way. </a:t>
            </a:r>
          </a:p>
          <a:p>
            <a:pPr eaLnBrk="1" hangingPunct="1"/>
            <a:r>
              <a:rPr lang="en-US" altLang="en-US"/>
              <a:t>Only got here in 75 minute class (slide 18), got to 24 nice time (have flexible ending)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C28EA11F-A8BD-49FF-B702-1291026364F2}"/>
              </a:ext>
            </a:extLst>
          </p:cNvPr>
          <p:cNvSpPr>
            <a:spLocks noGrp="1" noRot="1" noChangeAspect="1" noChangeArrowheads="1" noTextEdit="1"/>
          </p:cNvSpPr>
          <p:nvPr>
            <p:ph type="sldImg"/>
          </p:nvPr>
        </p:nvSpPr>
        <p:spPr>
          <a:ln/>
        </p:spPr>
      </p:sp>
      <p:sp>
        <p:nvSpPr>
          <p:cNvPr id="220163" name="Notes Placeholder 2">
            <a:extLst>
              <a:ext uri="{FF2B5EF4-FFF2-40B4-BE49-F238E27FC236}">
                <a16:creationId xmlns:a16="http://schemas.microsoft.com/office/drawing/2014/main" id="{5AC5A274-AA85-483A-87AE-713F8D5F84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Again, in 1D, these should all be longitudinal, but in 3D we have both. (longitudinal is harder to interpret/visualize in my opinion, so that’s why I keep showing these tranverse ones</a:t>
            </a:r>
          </a:p>
        </p:txBody>
      </p:sp>
      <p:sp>
        <p:nvSpPr>
          <p:cNvPr id="220164" name="Slide Number Placeholder 3">
            <a:extLst>
              <a:ext uri="{FF2B5EF4-FFF2-40B4-BE49-F238E27FC236}">
                <a16:creationId xmlns:a16="http://schemas.microsoft.com/office/drawing/2014/main" id="{12C1C9A8-8B10-4070-B578-C4CAD89007C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042203-8205-4E99-9DA4-5814F4018FFE}"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a:extLst>
              <a:ext uri="{FF2B5EF4-FFF2-40B4-BE49-F238E27FC236}">
                <a16:creationId xmlns:a16="http://schemas.microsoft.com/office/drawing/2014/main" id="{F1FCF28D-E7AA-4AD4-8E45-B9C46B7CA5EB}"/>
              </a:ext>
            </a:extLst>
          </p:cNvPr>
          <p:cNvSpPr>
            <a:spLocks noGrp="1" noRot="1" noChangeAspect="1" noChangeArrowheads="1" noTextEdit="1"/>
          </p:cNvSpPr>
          <p:nvPr>
            <p:ph type="sldImg"/>
          </p:nvPr>
        </p:nvSpPr>
        <p:spPr>
          <a:ln/>
        </p:spPr>
      </p:sp>
      <p:sp>
        <p:nvSpPr>
          <p:cNvPr id="222211" name="Notes Placeholder 2">
            <a:extLst>
              <a:ext uri="{FF2B5EF4-FFF2-40B4-BE49-F238E27FC236}">
                <a16:creationId xmlns:a16="http://schemas.microsoft.com/office/drawing/2014/main" id="{C455703C-8AEA-4093-8874-D1F26F8AC7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Again, in 1D, these should all be longitudinal, but in 3D we have both. (longitudinal is harder to interpret/visualize in my opinion, so that’s why I keep showing these tranverse ones</a:t>
            </a:r>
          </a:p>
        </p:txBody>
      </p:sp>
      <p:sp>
        <p:nvSpPr>
          <p:cNvPr id="222212" name="Slide Number Placeholder 3">
            <a:extLst>
              <a:ext uri="{FF2B5EF4-FFF2-40B4-BE49-F238E27FC236}">
                <a16:creationId xmlns:a16="http://schemas.microsoft.com/office/drawing/2014/main" id="{B9BEB915-E10E-4A8E-BA69-8A0CB44EAED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C6151E-5691-44E1-B1AF-E3282AA1EACD}"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a:extLst>
              <a:ext uri="{FF2B5EF4-FFF2-40B4-BE49-F238E27FC236}">
                <a16:creationId xmlns:a16="http://schemas.microsoft.com/office/drawing/2014/main" id="{DCF17CA5-F99F-4F7F-8065-718E2C56F44D}"/>
              </a:ext>
            </a:extLst>
          </p:cNvPr>
          <p:cNvSpPr>
            <a:spLocks noGrp="1" noRot="1" noChangeAspect="1" noChangeArrowheads="1" noTextEdit="1"/>
          </p:cNvSpPr>
          <p:nvPr>
            <p:ph type="sldImg"/>
          </p:nvPr>
        </p:nvSpPr>
        <p:spPr>
          <a:ln/>
        </p:spPr>
      </p:sp>
      <p:sp>
        <p:nvSpPr>
          <p:cNvPr id="226307" name="Notes Placeholder 2">
            <a:extLst>
              <a:ext uri="{FF2B5EF4-FFF2-40B4-BE49-F238E27FC236}">
                <a16:creationId xmlns:a16="http://schemas.microsoft.com/office/drawing/2014/main" id="{8989E5C4-6EF9-43B4-9C36-9818297D6D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For example, an ionic crystal, where we know an electron transfers from one atom to the other. What would be different between these two? </a:t>
            </a:r>
          </a:p>
        </p:txBody>
      </p:sp>
      <p:sp>
        <p:nvSpPr>
          <p:cNvPr id="226308" name="Slide Number Placeholder 3">
            <a:extLst>
              <a:ext uri="{FF2B5EF4-FFF2-40B4-BE49-F238E27FC236}">
                <a16:creationId xmlns:a16="http://schemas.microsoft.com/office/drawing/2014/main" id="{FF54DEDE-AC14-4066-85E7-C245E9974B9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4478B7-A965-4A73-9ABE-28DFF012139F}"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a:extLst>
              <a:ext uri="{FF2B5EF4-FFF2-40B4-BE49-F238E27FC236}">
                <a16:creationId xmlns:a16="http://schemas.microsoft.com/office/drawing/2014/main" id="{D48CF11B-CEA8-448A-B708-1999920DFEA7}"/>
              </a:ext>
            </a:extLst>
          </p:cNvPr>
          <p:cNvSpPr>
            <a:spLocks noGrp="1" noRot="1" noChangeAspect="1" noChangeArrowheads="1" noTextEdit="1"/>
          </p:cNvSpPr>
          <p:nvPr>
            <p:ph type="sldImg"/>
          </p:nvPr>
        </p:nvSpPr>
        <p:spPr>
          <a:ln/>
        </p:spPr>
      </p:sp>
      <p:sp>
        <p:nvSpPr>
          <p:cNvPr id="237571" name="Notes Placeholder 2">
            <a:extLst>
              <a:ext uri="{FF2B5EF4-FFF2-40B4-BE49-F238E27FC236}">
                <a16:creationId xmlns:a16="http://schemas.microsoft.com/office/drawing/2014/main" id="{044C0859-E59C-4B8B-AEDD-D56ABC9DEC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But frequently allow directions of high symmetry, the two transverse frequencies will be the same</a:t>
            </a:r>
          </a:p>
        </p:txBody>
      </p:sp>
      <p:sp>
        <p:nvSpPr>
          <p:cNvPr id="237572" name="Slide Number Placeholder 3">
            <a:extLst>
              <a:ext uri="{FF2B5EF4-FFF2-40B4-BE49-F238E27FC236}">
                <a16:creationId xmlns:a16="http://schemas.microsoft.com/office/drawing/2014/main" id="{4331A7E8-291B-4295-BE74-752BB8E2245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76CFBB-7871-4C44-A170-7F07122D93FB}" type="slidenum">
              <a:rPr lang="en-US" altLang="en-US"/>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depends on the symmetry. They can be. They might not be. In the case of the tetragonal, it will actually depend if the wave is moving along the elongated direction or not. </a:t>
            </a:r>
          </a:p>
        </p:txBody>
      </p:sp>
      <p:sp>
        <p:nvSpPr>
          <p:cNvPr id="4" name="Slide Number Placeholder 3"/>
          <p:cNvSpPr>
            <a:spLocks noGrp="1"/>
          </p:cNvSpPr>
          <p:nvPr>
            <p:ph type="sldNum" sz="quarter" idx="5"/>
          </p:nvPr>
        </p:nvSpPr>
        <p:spPr/>
        <p:txBody>
          <a:bodyPr/>
          <a:lstStyle/>
          <a:p>
            <a:pPr>
              <a:defRPr/>
            </a:pPr>
            <a:fld id="{BA28914B-8565-44FA-8F15-9706936C5B3B}" type="slidenum">
              <a:rPr lang="en-US" smtClean="0"/>
              <a:pPr>
                <a:defRPr/>
              </a:pPr>
              <a:t>10</a:t>
            </a:fld>
            <a:endParaRPr lang="en-US"/>
          </a:p>
        </p:txBody>
      </p:sp>
    </p:spTree>
    <p:extLst>
      <p:ext uri="{BB962C8B-B14F-4D97-AF65-F5344CB8AC3E}">
        <p14:creationId xmlns:p14="http://schemas.microsoft.com/office/powerpoint/2010/main" val="216980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CA7A572B-E832-4E2E-B95B-2015819A31B7}"/>
              </a:ext>
            </a:extLst>
          </p:cNvPr>
          <p:cNvSpPr>
            <a:spLocks noGrp="1" noRot="1" noChangeAspect="1" noChangeArrowheads="1" noTextEdit="1"/>
          </p:cNvSpPr>
          <p:nvPr>
            <p:ph type="sldImg"/>
          </p:nvPr>
        </p:nvSpPr>
        <p:spPr>
          <a:ln/>
        </p:spPr>
      </p:sp>
      <p:sp>
        <p:nvSpPr>
          <p:cNvPr id="247811" name="Notes Placeholder 2">
            <a:extLst>
              <a:ext uri="{FF2B5EF4-FFF2-40B4-BE49-F238E27FC236}">
                <a16:creationId xmlns:a16="http://schemas.microsoft.com/office/drawing/2014/main" id="{6A2D521D-8B18-4F83-AC44-243DE163BA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This is why I spend so much time making sure you knew the difference between primitive and conventional. Conventional are useful </a:t>
            </a:r>
            <a:r>
              <a:rPr lang="en-US" altLang="en-US"/>
              <a:t>for structure factor, but we don’t want them for this. </a:t>
            </a:r>
            <a:endParaRPr lang="en-US" altLang="en-US" dirty="0"/>
          </a:p>
          <a:p>
            <a:endParaRPr lang="en-US" altLang="en-US" dirty="0"/>
          </a:p>
          <a:p>
            <a:r>
              <a:rPr lang="en-US" altLang="en-US" dirty="0"/>
              <a:t>How many will a perovskite have?</a:t>
            </a:r>
          </a:p>
          <a:p>
            <a:r>
              <a:rPr lang="en-US" altLang="en-US" dirty="0"/>
              <a:t>3*5 = 15 branches, 1LA, 2TA, 4LO and 8TO</a:t>
            </a:r>
          </a:p>
          <a:p>
            <a:r>
              <a:rPr lang="en-US" altLang="en-US" dirty="0"/>
              <a:t>Question for me to look up sometime: What happens when perovskite is no longer cubic and unit cell is larger (such as rhombohedral). The above logic would suggest more bands. Perhaps some bands split into slightly different bands? What effect does that have on material properties? </a:t>
            </a:r>
          </a:p>
        </p:txBody>
      </p:sp>
      <p:sp>
        <p:nvSpPr>
          <p:cNvPr id="247812" name="Slide Number Placeholder 3">
            <a:extLst>
              <a:ext uri="{FF2B5EF4-FFF2-40B4-BE49-F238E27FC236}">
                <a16:creationId xmlns:a16="http://schemas.microsoft.com/office/drawing/2014/main" id="{1E584E8C-8965-4C6F-A32A-35B933C0248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A7D127-8F1B-419D-B84A-569AD9EC062C}" type="slidenum">
              <a:rPr lang="en-US" altLang="en-US"/>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BBF55-069D-4C7E-9154-78DDAC741740}" type="slidenum">
              <a:rPr lang="en-US" smtClean="0"/>
              <a:pPr/>
              <a:t>14</a:t>
            </a:fld>
            <a:endParaRPr lang="en-US"/>
          </a:p>
        </p:txBody>
      </p:sp>
    </p:spTree>
    <p:extLst>
      <p:ext uri="{BB962C8B-B14F-4D97-AF65-F5344CB8AC3E}">
        <p14:creationId xmlns:p14="http://schemas.microsoft.com/office/powerpoint/2010/main" val="175522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4AD28D-A86F-4E4D-80F2-49AAC48F9F0E}" type="slidenum">
              <a:rPr lang="en-US"/>
              <a:pPr>
                <a:defRPr/>
              </a:pPr>
              <a:t>‹#›</a:t>
            </a:fld>
            <a:endParaRPr lang="en-US"/>
          </a:p>
        </p:txBody>
      </p:sp>
    </p:spTree>
    <p:extLst>
      <p:ext uri="{BB962C8B-B14F-4D97-AF65-F5344CB8AC3E}">
        <p14:creationId xmlns:p14="http://schemas.microsoft.com/office/powerpoint/2010/main" val="282074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D13D9-EE85-4182-BE5C-36928A14CBDA}" type="slidenum">
              <a:rPr lang="en-US"/>
              <a:pPr>
                <a:defRPr/>
              </a:pPr>
              <a:t>‹#›</a:t>
            </a:fld>
            <a:endParaRPr lang="en-US"/>
          </a:p>
        </p:txBody>
      </p:sp>
    </p:spTree>
    <p:extLst>
      <p:ext uri="{BB962C8B-B14F-4D97-AF65-F5344CB8AC3E}">
        <p14:creationId xmlns:p14="http://schemas.microsoft.com/office/powerpoint/2010/main" val="196093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5C8D0B-E8B1-4E64-80AD-F5F0E81E76B5}" type="slidenum">
              <a:rPr lang="en-US"/>
              <a:pPr>
                <a:defRPr/>
              </a:pPr>
              <a:t>‹#›</a:t>
            </a:fld>
            <a:endParaRPr lang="en-US"/>
          </a:p>
        </p:txBody>
      </p:sp>
    </p:spTree>
    <p:extLst>
      <p:ext uri="{BB962C8B-B14F-4D97-AF65-F5344CB8AC3E}">
        <p14:creationId xmlns:p14="http://schemas.microsoft.com/office/powerpoint/2010/main" val="420467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3C278B-7738-4926-AF20-CB4D76474233}" type="slidenum">
              <a:rPr lang="en-US"/>
              <a:pPr>
                <a:defRPr/>
              </a:pPr>
              <a:t>‹#›</a:t>
            </a:fld>
            <a:endParaRPr lang="en-US"/>
          </a:p>
        </p:txBody>
      </p:sp>
    </p:spTree>
    <p:extLst>
      <p:ext uri="{BB962C8B-B14F-4D97-AF65-F5344CB8AC3E}">
        <p14:creationId xmlns:p14="http://schemas.microsoft.com/office/powerpoint/2010/main" val="121638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326DDC-948A-430A-8232-1F48E55DAF30}" type="slidenum">
              <a:rPr lang="en-US"/>
              <a:pPr>
                <a:defRPr/>
              </a:pPr>
              <a:t>‹#›</a:t>
            </a:fld>
            <a:endParaRPr lang="en-US"/>
          </a:p>
        </p:txBody>
      </p:sp>
    </p:spTree>
    <p:extLst>
      <p:ext uri="{BB962C8B-B14F-4D97-AF65-F5344CB8AC3E}">
        <p14:creationId xmlns:p14="http://schemas.microsoft.com/office/powerpoint/2010/main" val="301600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E2368-731F-4ED3-BFDE-52DA61DE6326}" type="slidenum">
              <a:rPr lang="en-US"/>
              <a:pPr>
                <a:defRPr/>
              </a:pPr>
              <a:t>‹#›</a:t>
            </a:fld>
            <a:endParaRPr lang="en-US"/>
          </a:p>
        </p:txBody>
      </p:sp>
    </p:spTree>
    <p:extLst>
      <p:ext uri="{BB962C8B-B14F-4D97-AF65-F5344CB8AC3E}">
        <p14:creationId xmlns:p14="http://schemas.microsoft.com/office/powerpoint/2010/main" val="248639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7180BF-1505-475D-BA77-B9E63BF9BECD}" type="slidenum">
              <a:rPr lang="en-US"/>
              <a:pPr>
                <a:defRPr/>
              </a:pPr>
              <a:t>‹#›</a:t>
            </a:fld>
            <a:endParaRPr lang="en-US"/>
          </a:p>
        </p:txBody>
      </p:sp>
    </p:spTree>
    <p:extLst>
      <p:ext uri="{BB962C8B-B14F-4D97-AF65-F5344CB8AC3E}">
        <p14:creationId xmlns:p14="http://schemas.microsoft.com/office/powerpoint/2010/main" val="3730568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9DDB90-D7A5-4E28-931A-BF259DFDE67C}" type="slidenum">
              <a:rPr lang="en-US"/>
              <a:pPr>
                <a:defRPr/>
              </a:pPr>
              <a:t>‹#›</a:t>
            </a:fld>
            <a:endParaRPr lang="en-US"/>
          </a:p>
        </p:txBody>
      </p:sp>
    </p:spTree>
    <p:extLst>
      <p:ext uri="{BB962C8B-B14F-4D97-AF65-F5344CB8AC3E}">
        <p14:creationId xmlns:p14="http://schemas.microsoft.com/office/powerpoint/2010/main" val="219813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822C07-16D8-46E6-97F9-CB5B69D06F8A}" type="slidenum">
              <a:rPr lang="en-US"/>
              <a:pPr>
                <a:defRPr/>
              </a:pPr>
              <a:t>‹#›</a:t>
            </a:fld>
            <a:endParaRPr lang="en-US"/>
          </a:p>
        </p:txBody>
      </p:sp>
    </p:spTree>
    <p:extLst>
      <p:ext uri="{BB962C8B-B14F-4D97-AF65-F5344CB8AC3E}">
        <p14:creationId xmlns:p14="http://schemas.microsoft.com/office/powerpoint/2010/main" val="323757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1CC7C1-8E81-4240-B896-E0DAF63DACE1}" type="slidenum">
              <a:rPr lang="en-US"/>
              <a:pPr>
                <a:defRPr/>
              </a:pPr>
              <a:t>‹#›</a:t>
            </a:fld>
            <a:endParaRPr lang="en-US"/>
          </a:p>
        </p:txBody>
      </p:sp>
    </p:spTree>
    <p:extLst>
      <p:ext uri="{BB962C8B-B14F-4D97-AF65-F5344CB8AC3E}">
        <p14:creationId xmlns:p14="http://schemas.microsoft.com/office/powerpoint/2010/main" val="343757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8FF58F-CA19-46FE-B1D0-3FFE806F60F8}" type="slidenum">
              <a:rPr lang="en-US"/>
              <a:pPr>
                <a:defRPr/>
              </a:pPr>
              <a:t>‹#›</a:t>
            </a:fld>
            <a:endParaRPr lang="en-US"/>
          </a:p>
        </p:txBody>
      </p:sp>
    </p:spTree>
    <p:extLst>
      <p:ext uri="{BB962C8B-B14F-4D97-AF65-F5344CB8AC3E}">
        <p14:creationId xmlns:p14="http://schemas.microsoft.com/office/powerpoint/2010/main" val="80940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658652-D577-49A1-BDC7-5319F7E8D9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5.wmf"/><Relationship Id="rId12" Type="http://schemas.openxmlformats.org/officeDocument/2006/relationships/oleObject" Target="../embeddings/oleObject32.bin"/><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6.wmf"/></Relationships>
</file>

<file path=ppt/slides/_rels/slide1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3.bin"/><Relationship Id="rId7" Type="http://schemas.openxmlformats.org/officeDocument/2006/relationships/oleObject" Target="../embeddings/oleObject32.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4" Type="http://schemas.openxmlformats.org/officeDocument/2006/relationships/image" Target="../media/image39.wmf"/><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3.bin"/><Relationship Id="rId7" Type="http://schemas.openxmlformats.org/officeDocument/2006/relationships/oleObject" Target="../embeddings/oleObject32.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4" Type="http://schemas.openxmlformats.org/officeDocument/2006/relationships/image" Target="../media/image39.wmf"/><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4" Type="http://schemas.openxmlformats.org/officeDocument/2006/relationships/image" Target="../media/image3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wmf"/></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9.bin"/><Relationship Id="rId18" Type="http://schemas.openxmlformats.org/officeDocument/2006/relationships/image" Target="../media/image12.wmf"/><Relationship Id="rId26" Type="http://schemas.openxmlformats.org/officeDocument/2006/relationships/image" Target="../media/image16.wmf"/><Relationship Id="rId39" Type="http://schemas.openxmlformats.org/officeDocument/2006/relationships/oleObject" Target="../embeddings/oleObject22.bin"/><Relationship Id="rId3" Type="http://schemas.openxmlformats.org/officeDocument/2006/relationships/hyperlink" Target="http://www.physics.unl.edu/~cbinek/PhononenfilmHilfe.htm" TargetMode="External"/><Relationship Id="rId21" Type="http://schemas.openxmlformats.org/officeDocument/2006/relationships/oleObject" Target="../embeddings/oleObject13.bin"/><Relationship Id="rId34" Type="http://schemas.openxmlformats.org/officeDocument/2006/relationships/image" Target="../media/image20.wmf"/><Relationship Id="rId42" Type="http://schemas.openxmlformats.org/officeDocument/2006/relationships/image" Target="../media/image4.wmf"/><Relationship Id="rId7" Type="http://schemas.openxmlformats.org/officeDocument/2006/relationships/oleObject" Target="../embeddings/oleObject6.bin"/><Relationship Id="rId12" Type="http://schemas.openxmlformats.org/officeDocument/2006/relationships/image" Target="../media/image9.wmf"/><Relationship Id="rId17" Type="http://schemas.openxmlformats.org/officeDocument/2006/relationships/oleObject" Target="../embeddings/oleObject11.bin"/><Relationship Id="rId25" Type="http://schemas.openxmlformats.org/officeDocument/2006/relationships/oleObject" Target="../embeddings/oleObject15.bin"/><Relationship Id="rId33" Type="http://schemas.openxmlformats.org/officeDocument/2006/relationships/oleObject" Target="../embeddings/oleObject19.bin"/><Relationship Id="rId38" Type="http://schemas.openxmlformats.org/officeDocument/2006/relationships/image" Target="../media/image22.wmf"/><Relationship Id="rId46" Type="http://schemas.openxmlformats.org/officeDocument/2006/relationships/image" Target="../media/image2.wmf"/><Relationship Id="rId2" Type="http://schemas.openxmlformats.org/officeDocument/2006/relationships/notesSlide" Target="../notesSlides/notesSlide2.xml"/><Relationship Id="rId16" Type="http://schemas.openxmlformats.org/officeDocument/2006/relationships/image" Target="../media/image11.wmf"/><Relationship Id="rId20" Type="http://schemas.openxmlformats.org/officeDocument/2006/relationships/image" Target="../media/image13.wmf"/><Relationship Id="rId29" Type="http://schemas.openxmlformats.org/officeDocument/2006/relationships/oleObject" Target="../embeddings/oleObject17.bin"/><Relationship Id="rId41"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oleObject" Target="../embeddings/oleObject8.bin"/><Relationship Id="rId24" Type="http://schemas.openxmlformats.org/officeDocument/2006/relationships/image" Target="../media/image15.wmf"/><Relationship Id="rId32" Type="http://schemas.openxmlformats.org/officeDocument/2006/relationships/image" Target="../media/image19.wmf"/><Relationship Id="rId37" Type="http://schemas.openxmlformats.org/officeDocument/2006/relationships/oleObject" Target="../embeddings/oleObject21.bin"/><Relationship Id="rId40" Type="http://schemas.openxmlformats.org/officeDocument/2006/relationships/image" Target="../media/image3.wmf"/><Relationship Id="rId45" Type="http://schemas.openxmlformats.org/officeDocument/2006/relationships/oleObject" Target="../embeddings/oleObject2.bin"/><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17.wmf"/><Relationship Id="rId36" Type="http://schemas.openxmlformats.org/officeDocument/2006/relationships/image" Target="../media/image21.wmf"/><Relationship Id="rId10" Type="http://schemas.openxmlformats.org/officeDocument/2006/relationships/image" Target="../media/image8.wmf"/><Relationship Id="rId19" Type="http://schemas.openxmlformats.org/officeDocument/2006/relationships/oleObject" Target="../embeddings/oleObject12.bin"/><Relationship Id="rId31" Type="http://schemas.openxmlformats.org/officeDocument/2006/relationships/oleObject" Target="../embeddings/oleObject18.bin"/><Relationship Id="rId44" Type="http://schemas.openxmlformats.org/officeDocument/2006/relationships/image" Target="../media/image1.wmf"/><Relationship Id="rId4" Type="http://schemas.openxmlformats.org/officeDocument/2006/relationships/image" Target="../media/image5.png"/><Relationship Id="rId9" Type="http://schemas.openxmlformats.org/officeDocument/2006/relationships/oleObject" Target="../embeddings/oleObject7.bin"/><Relationship Id="rId14" Type="http://schemas.openxmlformats.org/officeDocument/2006/relationships/image" Target="../media/image10.wmf"/><Relationship Id="rId22" Type="http://schemas.openxmlformats.org/officeDocument/2006/relationships/image" Target="../media/image14.wmf"/><Relationship Id="rId27" Type="http://schemas.openxmlformats.org/officeDocument/2006/relationships/oleObject" Target="../embeddings/oleObject16.bin"/><Relationship Id="rId30" Type="http://schemas.openxmlformats.org/officeDocument/2006/relationships/image" Target="../media/image18.wmf"/><Relationship Id="rId35" Type="http://schemas.openxmlformats.org/officeDocument/2006/relationships/oleObject" Target="../embeddings/oleObject20.bin"/><Relationship Id="rId43"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23.gif"/><Relationship Id="rId7" Type="http://schemas.openxmlformats.org/officeDocument/2006/relationships/oleObject" Target="../embeddings/oleObject24.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23.bin"/><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23.gif"/><Relationship Id="rId7"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24.png"/><Relationship Id="rId4" Type="http://schemas.openxmlformats.org/officeDocument/2006/relationships/image" Target="../media/image25.gif"/><Relationship Id="rId9"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DD0D936-F818-4208-BDA5-8C26A0AC8AE8}"/>
              </a:ext>
            </a:extLst>
          </p:cNvPr>
          <p:cNvSpPr>
            <a:spLocks noChangeArrowheads="1"/>
          </p:cNvSpPr>
          <p:nvPr/>
        </p:nvSpPr>
        <p:spPr bwMode="auto">
          <a:xfrm>
            <a:off x="6029325" y="5340350"/>
            <a:ext cx="381000" cy="304800"/>
          </a:xfrm>
          <a:prstGeom prst="rect">
            <a:avLst/>
          </a:prstGeom>
          <a:solidFill>
            <a:srgbClr val="0000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87" name="Rectangle 3">
            <a:extLst>
              <a:ext uri="{FF2B5EF4-FFF2-40B4-BE49-F238E27FC236}">
                <a16:creationId xmlns:a16="http://schemas.microsoft.com/office/drawing/2014/main" id="{83EE9E2A-C7DF-4E95-8796-CBD511FC9B3D}"/>
              </a:ext>
            </a:extLst>
          </p:cNvPr>
          <p:cNvSpPr>
            <a:spLocks noChangeArrowheads="1"/>
          </p:cNvSpPr>
          <p:nvPr/>
        </p:nvSpPr>
        <p:spPr bwMode="auto">
          <a:xfrm>
            <a:off x="5867400" y="3810000"/>
            <a:ext cx="381000" cy="304800"/>
          </a:xfrm>
          <a:prstGeom prst="rect">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88" name="Text Box 4">
            <a:extLst>
              <a:ext uri="{FF2B5EF4-FFF2-40B4-BE49-F238E27FC236}">
                <a16:creationId xmlns:a16="http://schemas.microsoft.com/office/drawing/2014/main" id="{08990D05-3813-49EA-9C69-30053FBDC453}"/>
              </a:ext>
            </a:extLst>
          </p:cNvPr>
          <p:cNvSpPr txBox="1">
            <a:spLocks noChangeArrowheads="1"/>
          </p:cNvSpPr>
          <p:nvPr/>
        </p:nvSpPr>
        <p:spPr bwMode="auto">
          <a:xfrm>
            <a:off x="1065784" y="349538"/>
            <a:ext cx="7012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t> </a:t>
            </a:r>
            <a:r>
              <a:rPr lang="en-US" altLang="en-US" sz="2000" dirty="0">
                <a:latin typeface="Balloon" pitchFamily="2" charset="0"/>
              </a:rPr>
              <a:t>Vibrational spectrum for structures with 2 atoms/primitive basis </a:t>
            </a:r>
          </a:p>
        </p:txBody>
      </p:sp>
      <p:sp>
        <p:nvSpPr>
          <p:cNvPr id="16389" name="Text Box 5">
            <a:extLst>
              <a:ext uri="{FF2B5EF4-FFF2-40B4-BE49-F238E27FC236}">
                <a16:creationId xmlns:a16="http://schemas.microsoft.com/office/drawing/2014/main" id="{3F1AEDF5-8FEA-433B-B14F-7AB7AD003397}"/>
              </a:ext>
            </a:extLst>
          </p:cNvPr>
          <p:cNvSpPr txBox="1">
            <a:spLocks noChangeArrowheads="1"/>
          </p:cNvSpPr>
          <p:nvPr/>
        </p:nvSpPr>
        <p:spPr bwMode="auto">
          <a:xfrm>
            <a:off x="228600" y="990600"/>
            <a:ext cx="240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Linear diatomic chain:</a:t>
            </a:r>
          </a:p>
        </p:txBody>
      </p:sp>
      <p:sp>
        <p:nvSpPr>
          <p:cNvPr id="16390" name="Line 6">
            <a:extLst>
              <a:ext uri="{FF2B5EF4-FFF2-40B4-BE49-F238E27FC236}">
                <a16:creationId xmlns:a16="http://schemas.microsoft.com/office/drawing/2014/main" id="{510E7D67-44EA-4847-89E4-721C34E179A5}"/>
              </a:ext>
            </a:extLst>
          </p:cNvPr>
          <p:cNvSpPr>
            <a:spLocks noChangeShapeType="1"/>
          </p:cNvSpPr>
          <p:nvPr/>
        </p:nvSpPr>
        <p:spPr bwMode="auto">
          <a:xfrm>
            <a:off x="1219200" y="2057400"/>
            <a:ext cx="762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Oval 7">
            <a:extLst>
              <a:ext uri="{FF2B5EF4-FFF2-40B4-BE49-F238E27FC236}">
                <a16:creationId xmlns:a16="http://schemas.microsoft.com/office/drawing/2014/main" id="{8E739D7D-0A7B-47A1-B7A7-8D6412BAB72A}"/>
              </a:ext>
            </a:extLst>
          </p:cNvPr>
          <p:cNvSpPr>
            <a:spLocks noChangeArrowheads="1"/>
          </p:cNvSpPr>
          <p:nvPr/>
        </p:nvSpPr>
        <p:spPr bwMode="auto">
          <a:xfrm>
            <a:off x="1981200" y="1949450"/>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2" name="Freeform 8">
            <a:extLst>
              <a:ext uri="{FF2B5EF4-FFF2-40B4-BE49-F238E27FC236}">
                <a16:creationId xmlns:a16="http://schemas.microsoft.com/office/drawing/2014/main" id="{4A046E8D-51B0-4E79-A62B-748507CC9579}"/>
              </a:ext>
            </a:extLst>
          </p:cNvPr>
          <p:cNvSpPr>
            <a:spLocks/>
          </p:cNvSpPr>
          <p:nvPr/>
        </p:nvSpPr>
        <p:spPr bwMode="auto">
          <a:xfrm>
            <a:off x="3276600" y="1947863"/>
            <a:ext cx="838200" cy="228600"/>
          </a:xfrm>
          <a:custGeom>
            <a:avLst/>
            <a:gdLst>
              <a:gd name="T0" fmla="*/ 0 w 1248"/>
              <a:gd name="T1" fmla="*/ 2147483646 h 384"/>
              <a:gd name="T2" fmla="*/ 2147483646 w 1248"/>
              <a:gd name="T3" fmla="*/ 2147483646 h 384"/>
              <a:gd name="T4" fmla="*/ 2147483646 w 1248"/>
              <a:gd name="T5" fmla="*/ 0 h 384"/>
              <a:gd name="T6" fmla="*/ 2147483646 w 1248"/>
              <a:gd name="T7" fmla="*/ 2147483646 h 384"/>
              <a:gd name="T8" fmla="*/ 2147483646 w 1248"/>
              <a:gd name="T9" fmla="*/ 0 h 384"/>
              <a:gd name="T10" fmla="*/ 2147483646 w 1248"/>
              <a:gd name="T11" fmla="*/ 2147483646 h 384"/>
              <a:gd name="T12" fmla="*/ 2147483646 w 1248"/>
              <a:gd name="T13" fmla="*/ 2147483646 h 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8" h="384">
                <a:moveTo>
                  <a:pt x="0" y="192"/>
                </a:moveTo>
                <a:lnTo>
                  <a:pt x="288" y="192"/>
                </a:lnTo>
                <a:lnTo>
                  <a:pt x="432" y="0"/>
                </a:lnTo>
                <a:lnTo>
                  <a:pt x="672" y="384"/>
                </a:lnTo>
                <a:lnTo>
                  <a:pt x="912" y="0"/>
                </a:lnTo>
                <a:lnTo>
                  <a:pt x="1056" y="240"/>
                </a:lnTo>
                <a:lnTo>
                  <a:pt x="1248" y="24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Oval 9">
            <a:extLst>
              <a:ext uri="{FF2B5EF4-FFF2-40B4-BE49-F238E27FC236}">
                <a16:creationId xmlns:a16="http://schemas.microsoft.com/office/drawing/2014/main" id="{66D8D495-0260-40FC-9841-204821B6B380}"/>
              </a:ext>
            </a:extLst>
          </p:cNvPr>
          <p:cNvSpPr>
            <a:spLocks noChangeArrowheads="1"/>
          </p:cNvSpPr>
          <p:nvPr/>
        </p:nvSpPr>
        <p:spPr bwMode="auto">
          <a:xfrm>
            <a:off x="4114800" y="1936750"/>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4" name="Freeform 10">
            <a:extLst>
              <a:ext uri="{FF2B5EF4-FFF2-40B4-BE49-F238E27FC236}">
                <a16:creationId xmlns:a16="http://schemas.microsoft.com/office/drawing/2014/main" id="{C5692125-2678-4933-95E2-48D18C9292DE}"/>
              </a:ext>
            </a:extLst>
          </p:cNvPr>
          <p:cNvSpPr>
            <a:spLocks/>
          </p:cNvSpPr>
          <p:nvPr/>
        </p:nvSpPr>
        <p:spPr bwMode="auto">
          <a:xfrm>
            <a:off x="4343400" y="1947863"/>
            <a:ext cx="838200" cy="228600"/>
          </a:xfrm>
          <a:custGeom>
            <a:avLst/>
            <a:gdLst>
              <a:gd name="T0" fmla="*/ 0 w 1248"/>
              <a:gd name="T1" fmla="*/ 2147483646 h 384"/>
              <a:gd name="T2" fmla="*/ 2147483646 w 1248"/>
              <a:gd name="T3" fmla="*/ 2147483646 h 384"/>
              <a:gd name="T4" fmla="*/ 2147483646 w 1248"/>
              <a:gd name="T5" fmla="*/ 0 h 384"/>
              <a:gd name="T6" fmla="*/ 2147483646 w 1248"/>
              <a:gd name="T7" fmla="*/ 2147483646 h 384"/>
              <a:gd name="T8" fmla="*/ 2147483646 w 1248"/>
              <a:gd name="T9" fmla="*/ 0 h 384"/>
              <a:gd name="T10" fmla="*/ 2147483646 w 1248"/>
              <a:gd name="T11" fmla="*/ 2147483646 h 384"/>
              <a:gd name="T12" fmla="*/ 2147483646 w 1248"/>
              <a:gd name="T13" fmla="*/ 2147483646 h 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8" h="384">
                <a:moveTo>
                  <a:pt x="0" y="192"/>
                </a:moveTo>
                <a:lnTo>
                  <a:pt x="288" y="192"/>
                </a:lnTo>
                <a:lnTo>
                  <a:pt x="432" y="0"/>
                </a:lnTo>
                <a:lnTo>
                  <a:pt x="672" y="384"/>
                </a:lnTo>
                <a:lnTo>
                  <a:pt x="912" y="0"/>
                </a:lnTo>
                <a:lnTo>
                  <a:pt x="1056" y="240"/>
                </a:lnTo>
                <a:lnTo>
                  <a:pt x="1248" y="24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Freeform 11">
            <a:extLst>
              <a:ext uri="{FF2B5EF4-FFF2-40B4-BE49-F238E27FC236}">
                <a16:creationId xmlns:a16="http://schemas.microsoft.com/office/drawing/2014/main" id="{83A01CDC-282F-4CC5-9A77-AD60FC667CE3}"/>
              </a:ext>
            </a:extLst>
          </p:cNvPr>
          <p:cNvSpPr>
            <a:spLocks/>
          </p:cNvSpPr>
          <p:nvPr/>
        </p:nvSpPr>
        <p:spPr bwMode="auto">
          <a:xfrm>
            <a:off x="5410200" y="1947863"/>
            <a:ext cx="838200" cy="228600"/>
          </a:xfrm>
          <a:custGeom>
            <a:avLst/>
            <a:gdLst>
              <a:gd name="T0" fmla="*/ 0 w 1248"/>
              <a:gd name="T1" fmla="*/ 2147483646 h 384"/>
              <a:gd name="T2" fmla="*/ 2147483646 w 1248"/>
              <a:gd name="T3" fmla="*/ 2147483646 h 384"/>
              <a:gd name="T4" fmla="*/ 2147483646 w 1248"/>
              <a:gd name="T5" fmla="*/ 0 h 384"/>
              <a:gd name="T6" fmla="*/ 2147483646 w 1248"/>
              <a:gd name="T7" fmla="*/ 2147483646 h 384"/>
              <a:gd name="T8" fmla="*/ 2147483646 w 1248"/>
              <a:gd name="T9" fmla="*/ 0 h 384"/>
              <a:gd name="T10" fmla="*/ 2147483646 w 1248"/>
              <a:gd name="T11" fmla="*/ 2147483646 h 384"/>
              <a:gd name="T12" fmla="*/ 2147483646 w 1248"/>
              <a:gd name="T13" fmla="*/ 2147483646 h 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8" h="384">
                <a:moveTo>
                  <a:pt x="0" y="192"/>
                </a:moveTo>
                <a:lnTo>
                  <a:pt x="288" y="192"/>
                </a:lnTo>
                <a:lnTo>
                  <a:pt x="432" y="0"/>
                </a:lnTo>
                <a:lnTo>
                  <a:pt x="672" y="384"/>
                </a:lnTo>
                <a:lnTo>
                  <a:pt x="912" y="0"/>
                </a:lnTo>
                <a:lnTo>
                  <a:pt x="1056" y="240"/>
                </a:lnTo>
                <a:lnTo>
                  <a:pt x="1248" y="24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Oval 12">
            <a:extLst>
              <a:ext uri="{FF2B5EF4-FFF2-40B4-BE49-F238E27FC236}">
                <a16:creationId xmlns:a16="http://schemas.microsoft.com/office/drawing/2014/main" id="{5325D6C9-B810-4D46-91B6-7ADA645D8C99}"/>
              </a:ext>
            </a:extLst>
          </p:cNvPr>
          <p:cNvSpPr>
            <a:spLocks noChangeArrowheads="1"/>
          </p:cNvSpPr>
          <p:nvPr/>
        </p:nvSpPr>
        <p:spPr bwMode="auto">
          <a:xfrm>
            <a:off x="6248400" y="1958975"/>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7" name="Line 13">
            <a:extLst>
              <a:ext uri="{FF2B5EF4-FFF2-40B4-BE49-F238E27FC236}">
                <a16:creationId xmlns:a16="http://schemas.microsoft.com/office/drawing/2014/main" id="{C8EEFC73-25EB-4406-925E-8156F4488942}"/>
              </a:ext>
            </a:extLst>
          </p:cNvPr>
          <p:cNvSpPr>
            <a:spLocks noChangeShapeType="1"/>
          </p:cNvSpPr>
          <p:nvPr/>
        </p:nvSpPr>
        <p:spPr bwMode="auto">
          <a:xfrm>
            <a:off x="6477000" y="2057400"/>
            <a:ext cx="762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Text Box 14">
            <a:extLst>
              <a:ext uri="{FF2B5EF4-FFF2-40B4-BE49-F238E27FC236}">
                <a16:creationId xmlns:a16="http://schemas.microsoft.com/office/drawing/2014/main" id="{157656B9-F139-4EDD-B913-4879893E3D91}"/>
              </a:ext>
            </a:extLst>
          </p:cNvPr>
          <p:cNvSpPr txBox="1">
            <a:spLocks noChangeArrowheads="1"/>
          </p:cNvSpPr>
          <p:nvPr/>
        </p:nvSpPr>
        <p:spPr bwMode="auto">
          <a:xfrm>
            <a:off x="4114800" y="1371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2n</a:t>
            </a:r>
          </a:p>
        </p:txBody>
      </p:sp>
      <p:sp>
        <p:nvSpPr>
          <p:cNvPr id="16399" name="Text Box 15">
            <a:extLst>
              <a:ext uri="{FF2B5EF4-FFF2-40B4-BE49-F238E27FC236}">
                <a16:creationId xmlns:a16="http://schemas.microsoft.com/office/drawing/2014/main" id="{34AF8BAD-9A2E-439E-8276-5E6C7912D0BE}"/>
              </a:ext>
            </a:extLst>
          </p:cNvPr>
          <p:cNvSpPr txBox="1">
            <a:spLocks noChangeArrowheads="1"/>
          </p:cNvSpPr>
          <p:nvPr/>
        </p:nvSpPr>
        <p:spPr bwMode="auto">
          <a:xfrm>
            <a:off x="5181600" y="1447800"/>
            <a:ext cx="698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2n+1</a:t>
            </a:r>
          </a:p>
        </p:txBody>
      </p:sp>
      <p:sp>
        <p:nvSpPr>
          <p:cNvPr id="16400" name="Text Box 16">
            <a:extLst>
              <a:ext uri="{FF2B5EF4-FFF2-40B4-BE49-F238E27FC236}">
                <a16:creationId xmlns:a16="http://schemas.microsoft.com/office/drawing/2014/main" id="{4B6EF1D7-AFC9-42BD-AC53-C0687BFDC1CC}"/>
              </a:ext>
            </a:extLst>
          </p:cNvPr>
          <p:cNvSpPr txBox="1">
            <a:spLocks noChangeArrowheads="1"/>
          </p:cNvSpPr>
          <p:nvPr/>
        </p:nvSpPr>
        <p:spPr bwMode="auto">
          <a:xfrm>
            <a:off x="6057900" y="1447800"/>
            <a:ext cx="698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2n+2</a:t>
            </a:r>
          </a:p>
        </p:txBody>
      </p:sp>
      <p:sp>
        <p:nvSpPr>
          <p:cNvPr id="16401" name="Text Box 17">
            <a:extLst>
              <a:ext uri="{FF2B5EF4-FFF2-40B4-BE49-F238E27FC236}">
                <a16:creationId xmlns:a16="http://schemas.microsoft.com/office/drawing/2014/main" id="{C2F51AA4-9A49-439B-9687-1B9218EA4E37}"/>
              </a:ext>
            </a:extLst>
          </p:cNvPr>
          <p:cNvSpPr txBox="1">
            <a:spLocks noChangeArrowheads="1"/>
          </p:cNvSpPr>
          <p:nvPr/>
        </p:nvSpPr>
        <p:spPr bwMode="auto">
          <a:xfrm>
            <a:off x="2971800" y="14478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2n-1</a:t>
            </a:r>
          </a:p>
        </p:txBody>
      </p:sp>
      <p:sp>
        <p:nvSpPr>
          <p:cNvPr id="16402" name="Text Box 18">
            <a:extLst>
              <a:ext uri="{FF2B5EF4-FFF2-40B4-BE49-F238E27FC236}">
                <a16:creationId xmlns:a16="http://schemas.microsoft.com/office/drawing/2014/main" id="{3B8B112B-F8C9-420A-B935-74787EC9DA56}"/>
              </a:ext>
            </a:extLst>
          </p:cNvPr>
          <p:cNvSpPr txBox="1">
            <a:spLocks noChangeArrowheads="1"/>
          </p:cNvSpPr>
          <p:nvPr/>
        </p:nvSpPr>
        <p:spPr bwMode="auto">
          <a:xfrm>
            <a:off x="1828800" y="14478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2n-2</a:t>
            </a:r>
          </a:p>
        </p:txBody>
      </p:sp>
      <p:grpSp>
        <p:nvGrpSpPr>
          <p:cNvPr id="16403" name="Group 19">
            <a:extLst>
              <a:ext uri="{FF2B5EF4-FFF2-40B4-BE49-F238E27FC236}">
                <a16:creationId xmlns:a16="http://schemas.microsoft.com/office/drawing/2014/main" id="{D5290011-5743-451D-ABD7-B754F7D2A344}"/>
              </a:ext>
            </a:extLst>
          </p:cNvPr>
          <p:cNvGrpSpPr>
            <a:grpSpLocks/>
          </p:cNvGrpSpPr>
          <p:nvPr/>
        </p:nvGrpSpPr>
        <p:grpSpPr bwMode="auto">
          <a:xfrm>
            <a:off x="2101850" y="2416175"/>
            <a:ext cx="5060950" cy="792163"/>
            <a:chOff x="1324" y="1522"/>
            <a:chExt cx="3188" cy="499"/>
          </a:xfrm>
        </p:grpSpPr>
        <p:grpSp>
          <p:nvGrpSpPr>
            <p:cNvPr id="186415" name="Group 20">
              <a:extLst>
                <a:ext uri="{FF2B5EF4-FFF2-40B4-BE49-F238E27FC236}">
                  <a16:creationId xmlns:a16="http://schemas.microsoft.com/office/drawing/2014/main" id="{F7AA68AD-4FE5-4DC1-B08C-A57F2072E099}"/>
                </a:ext>
              </a:extLst>
            </p:cNvPr>
            <p:cNvGrpSpPr>
              <a:grpSpLocks/>
            </p:cNvGrpSpPr>
            <p:nvPr/>
          </p:nvGrpSpPr>
          <p:grpSpPr bwMode="auto">
            <a:xfrm>
              <a:off x="2667" y="1536"/>
              <a:ext cx="1845" cy="485"/>
              <a:chOff x="2667" y="1536"/>
              <a:chExt cx="1845" cy="485"/>
            </a:xfrm>
          </p:grpSpPr>
          <p:grpSp>
            <p:nvGrpSpPr>
              <p:cNvPr id="186427" name="Group 21">
                <a:extLst>
                  <a:ext uri="{FF2B5EF4-FFF2-40B4-BE49-F238E27FC236}">
                    <a16:creationId xmlns:a16="http://schemas.microsoft.com/office/drawing/2014/main" id="{416EB0F1-F4CD-4D75-97F7-5A4DE23E6B9E}"/>
                  </a:ext>
                </a:extLst>
              </p:cNvPr>
              <p:cNvGrpSpPr>
                <a:grpSpLocks/>
              </p:cNvGrpSpPr>
              <p:nvPr/>
            </p:nvGrpSpPr>
            <p:grpSpPr bwMode="auto">
              <a:xfrm>
                <a:off x="2667" y="1536"/>
                <a:ext cx="288" cy="240"/>
                <a:chOff x="2427" y="2448"/>
                <a:chExt cx="288" cy="240"/>
              </a:xfrm>
            </p:grpSpPr>
            <p:sp>
              <p:nvSpPr>
                <p:cNvPr id="186439" name="Line 22">
                  <a:extLst>
                    <a:ext uri="{FF2B5EF4-FFF2-40B4-BE49-F238E27FC236}">
                      <a16:creationId xmlns:a16="http://schemas.microsoft.com/office/drawing/2014/main" id="{2EF915DB-6206-40DC-94B7-73E966C9A0F5}"/>
                    </a:ext>
                  </a:extLst>
                </p:cNvPr>
                <p:cNvSpPr>
                  <a:spLocks noChangeShapeType="1"/>
                </p:cNvSpPr>
                <p:nvPr/>
              </p:nvSpPr>
              <p:spPr bwMode="auto">
                <a:xfrm>
                  <a:off x="2427"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40" name="Line 23">
                  <a:extLst>
                    <a:ext uri="{FF2B5EF4-FFF2-40B4-BE49-F238E27FC236}">
                      <a16:creationId xmlns:a16="http://schemas.microsoft.com/office/drawing/2014/main" id="{AF324910-A5E3-4CDB-AC86-2F6A05DDAB66}"/>
                    </a:ext>
                  </a:extLst>
                </p:cNvPr>
                <p:cNvSpPr>
                  <a:spLocks noChangeShapeType="1"/>
                </p:cNvSpPr>
                <p:nvPr/>
              </p:nvSpPr>
              <p:spPr bwMode="auto">
                <a:xfrm>
                  <a:off x="2427" y="2592"/>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428" name="Text Box 24">
                <a:extLst>
                  <a:ext uri="{FF2B5EF4-FFF2-40B4-BE49-F238E27FC236}">
                    <a16:creationId xmlns:a16="http://schemas.microsoft.com/office/drawing/2014/main" id="{5962E6CD-509D-473E-9C13-96BB8B30EEBC}"/>
                  </a:ext>
                </a:extLst>
              </p:cNvPr>
              <p:cNvSpPr txBox="1">
                <a:spLocks noChangeArrowheads="1"/>
              </p:cNvSpPr>
              <p:nvPr/>
            </p:nvSpPr>
            <p:spPr bwMode="auto">
              <a:xfrm>
                <a:off x="2774" y="1776"/>
                <a:ext cx="3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u</a:t>
                </a:r>
                <a:r>
                  <a:rPr lang="en-US" altLang="en-US" sz="1800" baseline="-25000"/>
                  <a:t>2n</a:t>
                </a:r>
                <a:endParaRPr lang="en-US" altLang="en-US" sz="1800"/>
              </a:p>
            </p:txBody>
          </p:sp>
          <p:grpSp>
            <p:nvGrpSpPr>
              <p:cNvPr id="186429" name="Group 25">
                <a:extLst>
                  <a:ext uri="{FF2B5EF4-FFF2-40B4-BE49-F238E27FC236}">
                    <a16:creationId xmlns:a16="http://schemas.microsoft.com/office/drawing/2014/main" id="{D4336BCA-35E6-4C30-BE0F-C0187C8A81A8}"/>
                  </a:ext>
                </a:extLst>
              </p:cNvPr>
              <p:cNvGrpSpPr>
                <a:grpSpLocks/>
              </p:cNvGrpSpPr>
              <p:nvPr/>
            </p:nvGrpSpPr>
            <p:grpSpPr bwMode="auto">
              <a:xfrm>
                <a:off x="3347" y="1536"/>
                <a:ext cx="493" cy="480"/>
                <a:chOff x="3107" y="2448"/>
                <a:chExt cx="493" cy="480"/>
              </a:xfrm>
            </p:grpSpPr>
            <p:grpSp>
              <p:nvGrpSpPr>
                <p:cNvPr id="186435" name="Group 26">
                  <a:extLst>
                    <a:ext uri="{FF2B5EF4-FFF2-40B4-BE49-F238E27FC236}">
                      <a16:creationId xmlns:a16="http://schemas.microsoft.com/office/drawing/2014/main" id="{ED44695D-2540-44C2-A7C7-B720E0AA276A}"/>
                    </a:ext>
                  </a:extLst>
                </p:cNvPr>
                <p:cNvGrpSpPr>
                  <a:grpSpLocks/>
                </p:cNvGrpSpPr>
                <p:nvPr/>
              </p:nvGrpSpPr>
              <p:grpSpPr bwMode="auto">
                <a:xfrm>
                  <a:off x="3107" y="2448"/>
                  <a:ext cx="288" cy="240"/>
                  <a:chOff x="2427" y="2448"/>
                  <a:chExt cx="288" cy="240"/>
                </a:xfrm>
              </p:grpSpPr>
              <p:sp>
                <p:nvSpPr>
                  <p:cNvPr id="186437" name="Line 27">
                    <a:extLst>
                      <a:ext uri="{FF2B5EF4-FFF2-40B4-BE49-F238E27FC236}">
                        <a16:creationId xmlns:a16="http://schemas.microsoft.com/office/drawing/2014/main" id="{AA6AB136-5EF7-4E55-8500-EF675CE4BB73}"/>
                      </a:ext>
                    </a:extLst>
                  </p:cNvPr>
                  <p:cNvSpPr>
                    <a:spLocks noChangeShapeType="1"/>
                  </p:cNvSpPr>
                  <p:nvPr/>
                </p:nvSpPr>
                <p:spPr bwMode="auto">
                  <a:xfrm>
                    <a:off x="2427"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38" name="Line 28">
                    <a:extLst>
                      <a:ext uri="{FF2B5EF4-FFF2-40B4-BE49-F238E27FC236}">
                        <a16:creationId xmlns:a16="http://schemas.microsoft.com/office/drawing/2014/main" id="{6F2B6359-7DDF-41AD-81CD-35F822DAA852}"/>
                      </a:ext>
                    </a:extLst>
                  </p:cNvPr>
                  <p:cNvSpPr>
                    <a:spLocks noChangeShapeType="1"/>
                  </p:cNvSpPr>
                  <p:nvPr/>
                </p:nvSpPr>
                <p:spPr bwMode="auto">
                  <a:xfrm>
                    <a:off x="2427" y="2592"/>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436" name="Text Box 29">
                  <a:extLst>
                    <a:ext uri="{FF2B5EF4-FFF2-40B4-BE49-F238E27FC236}">
                      <a16:creationId xmlns:a16="http://schemas.microsoft.com/office/drawing/2014/main" id="{591AE8C4-8D71-4E06-9E6B-0EB0DC784073}"/>
                    </a:ext>
                  </a:extLst>
                </p:cNvPr>
                <p:cNvSpPr txBox="1">
                  <a:spLocks noChangeArrowheads="1"/>
                </p:cNvSpPr>
                <p:nvPr/>
              </p:nvSpPr>
              <p:spPr bwMode="auto">
                <a:xfrm>
                  <a:off x="3158" y="2697"/>
                  <a:ext cx="4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u</a:t>
                  </a:r>
                  <a:r>
                    <a:rPr lang="en-US" altLang="en-US" sz="1800" baseline="-25000"/>
                    <a:t>2n+1</a:t>
                  </a:r>
                  <a:endParaRPr lang="en-US" altLang="en-US" sz="1800"/>
                </a:p>
              </p:txBody>
            </p:sp>
          </p:grpSp>
          <p:grpSp>
            <p:nvGrpSpPr>
              <p:cNvPr id="186430" name="Group 30">
                <a:extLst>
                  <a:ext uri="{FF2B5EF4-FFF2-40B4-BE49-F238E27FC236}">
                    <a16:creationId xmlns:a16="http://schemas.microsoft.com/office/drawing/2014/main" id="{FDCD6037-7B87-450E-BAD1-B7C8ED72892B}"/>
                  </a:ext>
                </a:extLst>
              </p:cNvPr>
              <p:cNvGrpSpPr>
                <a:grpSpLocks/>
              </p:cNvGrpSpPr>
              <p:nvPr/>
            </p:nvGrpSpPr>
            <p:grpSpPr bwMode="auto">
              <a:xfrm>
                <a:off x="4032" y="1536"/>
                <a:ext cx="480" cy="485"/>
                <a:chOff x="3792" y="2448"/>
                <a:chExt cx="480" cy="485"/>
              </a:xfrm>
            </p:grpSpPr>
            <p:grpSp>
              <p:nvGrpSpPr>
                <p:cNvPr id="186431" name="Group 31">
                  <a:extLst>
                    <a:ext uri="{FF2B5EF4-FFF2-40B4-BE49-F238E27FC236}">
                      <a16:creationId xmlns:a16="http://schemas.microsoft.com/office/drawing/2014/main" id="{7DBDC8A8-7690-4BDC-A07B-C20BA3E41356}"/>
                    </a:ext>
                  </a:extLst>
                </p:cNvPr>
                <p:cNvGrpSpPr>
                  <a:grpSpLocks/>
                </p:cNvGrpSpPr>
                <p:nvPr/>
              </p:nvGrpSpPr>
              <p:grpSpPr bwMode="auto">
                <a:xfrm>
                  <a:off x="3792" y="2448"/>
                  <a:ext cx="288" cy="240"/>
                  <a:chOff x="2427" y="2448"/>
                  <a:chExt cx="288" cy="240"/>
                </a:xfrm>
              </p:grpSpPr>
              <p:sp>
                <p:nvSpPr>
                  <p:cNvPr id="186433" name="Line 32">
                    <a:extLst>
                      <a:ext uri="{FF2B5EF4-FFF2-40B4-BE49-F238E27FC236}">
                        <a16:creationId xmlns:a16="http://schemas.microsoft.com/office/drawing/2014/main" id="{C390ABAA-1CCF-4FE6-BD57-F5E7BEEF700D}"/>
                      </a:ext>
                    </a:extLst>
                  </p:cNvPr>
                  <p:cNvSpPr>
                    <a:spLocks noChangeShapeType="1"/>
                  </p:cNvSpPr>
                  <p:nvPr/>
                </p:nvSpPr>
                <p:spPr bwMode="auto">
                  <a:xfrm>
                    <a:off x="2427"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34" name="Line 33">
                    <a:extLst>
                      <a:ext uri="{FF2B5EF4-FFF2-40B4-BE49-F238E27FC236}">
                        <a16:creationId xmlns:a16="http://schemas.microsoft.com/office/drawing/2014/main" id="{A55770A0-C17E-42C0-B7FC-08068FB2C25C}"/>
                      </a:ext>
                    </a:extLst>
                  </p:cNvPr>
                  <p:cNvSpPr>
                    <a:spLocks noChangeShapeType="1"/>
                  </p:cNvSpPr>
                  <p:nvPr/>
                </p:nvSpPr>
                <p:spPr bwMode="auto">
                  <a:xfrm>
                    <a:off x="2427" y="2592"/>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432" name="Text Box 34">
                  <a:extLst>
                    <a:ext uri="{FF2B5EF4-FFF2-40B4-BE49-F238E27FC236}">
                      <a16:creationId xmlns:a16="http://schemas.microsoft.com/office/drawing/2014/main" id="{B50DFDAF-423D-4CDC-A995-6C44303BB4A1}"/>
                    </a:ext>
                  </a:extLst>
                </p:cNvPr>
                <p:cNvSpPr txBox="1">
                  <a:spLocks noChangeArrowheads="1"/>
                </p:cNvSpPr>
                <p:nvPr/>
              </p:nvSpPr>
              <p:spPr bwMode="auto">
                <a:xfrm>
                  <a:off x="3830" y="2702"/>
                  <a:ext cx="4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u</a:t>
                  </a:r>
                  <a:r>
                    <a:rPr lang="en-US" altLang="en-US" sz="1800" baseline="-25000"/>
                    <a:t>2n+2</a:t>
                  </a:r>
                  <a:endParaRPr lang="en-US" altLang="en-US" sz="1800"/>
                </a:p>
              </p:txBody>
            </p:sp>
          </p:grpSp>
        </p:grpSp>
        <p:grpSp>
          <p:nvGrpSpPr>
            <p:cNvPr id="186416" name="Group 35">
              <a:extLst>
                <a:ext uri="{FF2B5EF4-FFF2-40B4-BE49-F238E27FC236}">
                  <a16:creationId xmlns:a16="http://schemas.microsoft.com/office/drawing/2014/main" id="{68C66039-2E41-4B71-AE73-79F77DB3728C}"/>
                </a:ext>
              </a:extLst>
            </p:cNvPr>
            <p:cNvGrpSpPr>
              <a:grpSpLocks/>
            </p:cNvGrpSpPr>
            <p:nvPr/>
          </p:nvGrpSpPr>
          <p:grpSpPr bwMode="auto">
            <a:xfrm>
              <a:off x="1324" y="1522"/>
              <a:ext cx="1134" cy="499"/>
              <a:chOff x="1324" y="1522"/>
              <a:chExt cx="1134" cy="499"/>
            </a:xfrm>
          </p:grpSpPr>
          <p:grpSp>
            <p:nvGrpSpPr>
              <p:cNvPr id="186417" name="Group 36">
                <a:extLst>
                  <a:ext uri="{FF2B5EF4-FFF2-40B4-BE49-F238E27FC236}">
                    <a16:creationId xmlns:a16="http://schemas.microsoft.com/office/drawing/2014/main" id="{31E0E614-8DE6-493E-8A61-C15E46B2D6B3}"/>
                  </a:ext>
                </a:extLst>
              </p:cNvPr>
              <p:cNvGrpSpPr>
                <a:grpSpLocks/>
              </p:cNvGrpSpPr>
              <p:nvPr/>
            </p:nvGrpSpPr>
            <p:grpSpPr bwMode="auto">
              <a:xfrm>
                <a:off x="1995" y="1536"/>
                <a:ext cx="463" cy="485"/>
                <a:chOff x="1755" y="2448"/>
                <a:chExt cx="463" cy="485"/>
              </a:xfrm>
            </p:grpSpPr>
            <p:grpSp>
              <p:nvGrpSpPr>
                <p:cNvPr id="186423" name="Group 37">
                  <a:extLst>
                    <a:ext uri="{FF2B5EF4-FFF2-40B4-BE49-F238E27FC236}">
                      <a16:creationId xmlns:a16="http://schemas.microsoft.com/office/drawing/2014/main" id="{AB81691B-6A19-4797-A03B-103519EE3CF9}"/>
                    </a:ext>
                  </a:extLst>
                </p:cNvPr>
                <p:cNvGrpSpPr>
                  <a:grpSpLocks/>
                </p:cNvGrpSpPr>
                <p:nvPr/>
              </p:nvGrpSpPr>
              <p:grpSpPr bwMode="auto">
                <a:xfrm>
                  <a:off x="1755" y="2448"/>
                  <a:ext cx="288" cy="240"/>
                  <a:chOff x="2427" y="2448"/>
                  <a:chExt cx="288" cy="240"/>
                </a:xfrm>
              </p:grpSpPr>
              <p:sp>
                <p:nvSpPr>
                  <p:cNvPr id="186425" name="Line 38">
                    <a:extLst>
                      <a:ext uri="{FF2B5EF4-FFF2-40B4-BE49-F238E27FC236}">
                        <a16:creationId xmlns:a16="http://schemas.microsoft.com/office/drawing/2014/main" id="{05CD0FBF-B51D-404D-8A8C-FAFA70C1855D}"/>
                      </a:ext>
                    </a:extLst>
                  </p:cNvPr>
                  <p:cNvSpPr>
                    <a:spLocks noChangeShapeType="1"/>
                  </p:cNvSpPr>
                  <p:nvPr/>
                </p:nvSpPr>
                <p:spPr bwMode="auto">
                  <a:xfrm>
                    <a:off x="2427"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6" name="Line 39">
                    <a:extLst>
                      <a:ext uri="{FF2B5EF4-FFF2-40B4-BE49-F238E27FC236}">
                        <a16:creationId xmlns:a16="http://schemas.microsoft.com/office/drawing/2014/main" id="{1A7E5B5B-1A56-40F5-83ED-9588B8E4E1F8}"/>
                      </a:ext>
                    </a:extLst>
                  </p:cNvPr>
                  <p:cNvSpPr>
                    <a:spLocks noChangeShapeType="1"/>
                  </p:cNvSpPr>
                  <p:nvPr/>
                </p:nvSpPr>
                <p:spPr bwMode="auto">
                  <a:xfrm>
                    <a:off x="2427" y="2592"/>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424" name="Text Box 40">
                  <a:extLst>
                    <a:ext uri="{FF2B5EF4-FFF2-40B4-BE49-F238E27FC236}">
                      <a16:creationId xmlns:a16="http://schemas.microsoft.com/office/drawing/2014/main" id="{63083CFF-BFAA-4ACC-88A1-2899709B9279}"/>
                    </a:ext>
                  </a:extLst>
                </p:cNvPr>
                <p:cNvSpPr txBox="1">
                  <a:spLocks noChangeArrowheads="1"/>
                </p:cNvSpPr>
                <p:nvPr/>
              </p:nvSpPr>
              <p:spPr bwMode="auto">
                <a:xfrm>
                  <a:off x="1776" y="2702"/>
                  <a:ext cx="4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u</a:t>
                  </a:r>
                  <a:r>
                    <a:rPr lang="en-US" altLang="en-US" sz="1800" baseline="-25000"/>
                    <a:t>2n-1</a:t>
                  </a:r>
                  <a:endParaRPr lang="en-US" altLang="en-US" sz="1800"/>
                </a:p>
              </p:txBody>
            </p:sp>
          </p:grpSp>
          <p:grpSp>
            <p:nvGrpSpPr>
              <p:cNvPr id="186418" name="Group 41">
                <a:extLst>
                  <a:ext uri="{FF2B5EF4-FFF2-40B4-BE49-F238E27FC236}">
                    <a16:creationId xmlns:a16="http://schemas.microsoft.com/office/drawing/2014/main" id="{479D07A7-1ED0-490E-877A-0A046EC79B2F}"/>
                  </a:ext>
                </a:extLst>
              </p:cNvPr>
              <p:cNvGrpSpPr>
                <a:grpSpLocks/>
              </p:cNvGrpSpPr>
              <p:nvPr/>
            </p:nvGrpSpPr>
            <p:grpSpPr bwMode="auto">
              <a:xfrm>
                <a:off x="1324" y="1522"/>
                <a:ext cx="462" cy="499"/>
                <a:chOff x="1084" y="2434"/>
                <a:chExt cx="462" cy="499"/>
              </a:xfrm>
            </p:grpSpPr>
            <p:grpSp>
              <p:nvGrpSpPr>
                <p:cNvPr id="186419" name="Group 42">
                  <a:extLst>
                    <a:ext uri="{FF2B5EF4-FFF2-40B4-BE49-F238E27FC236}">
                      <a16:creationId xmlns:a16="http://schemas.microsoft.com/office/drawing/2014/main" id="{B8D7F07C-864E-42E9-98A2-A17B197CEF94}"/>
                    </a:ext>
                  </a:extLst>
                </p:cNvPr>
                <p:cNvGrpSpPr>
                  <a:grpSpLocks/>
                </p:cNvGrpSpPr>
                <p:nvPr/>
              </p:nvGrpSpPr>
              <p:grpSpPr bwMode="auto">
                <a:xfrm>
                  <a:off x="1084" y="2434"/>
                  <a:ext cx="288" cy="240"/>
                  <a:chOff x="2427" y="2448"/>
                  <a:chExt cx="288" cy="240"/>
                </a:xfrm>
              </p:grpSpPr>
              <p:sp>
                <p:nvSpPr>
                  <p:cNvPr id="186421" name="Line 43">
                    <a:extLst>
                      <a:ext uri="{FF2B5EF4-FFF2-40B4-BE49-F238E27FC236}">
                        <a16:creationId xmlns:a16="http://schemas.microsoft.com/office/drawing/2014/main" id="{06D6E080-50AB-44E1-9D72-7D2C7A801178}"/>
                      </a:ext>
                    </a:extLst>
                  </p:cNvPr>
                  <p:cNvSpPr>
                    <a:spLocks noChangeShapeType="1"/>
                  </p:cNvSpPr>
                  <p:nvPr/>
                </p:nvSpPr>
                <p:spPr bwMode="auto">
                  <a:xfrm>
                    <a:off x="2427"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2" name="Line 44">
                    <a:extLst>
                      <a:ext uri="{FF2B5EF4-FFF2-40B4-BE49-F238E27FC236}">
                        <a16:creationId xmlns:a16="http://schemas.microsoft.com/office/drawing/2014/main" id="{3DE84531-5959-4A60-9958-59380A731B5F}"/>
                      </a:ext>
                    </a:extLst>
                  </p:cNvPr>
                  <p:cNvSpPr>
                    <a:spLocks noChangeShapeType="1"/>
                  </p:cNvSpPr>
                  <p:nvPr/>
                </p:nvSpPr>
                <p:spPr bwMode="auto">
                  <a:xfrm>
                    <a:off x="2427" y="2592"/>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420" name="Text Box 45">
                  <a:extLst>
                    <a:ext uri="{FF2B5EF4-FFF2-40B4-BE49-F238E27FC236}">
                      <a16:creationId xmlns:a16="http://schemas.microsoft.com/office/drawing/2014/main" id="{64D742FF-72B9-470D-A662-38D484757329}"/>
                    </a:ext>
                  </a:extLst>
                </p:cNvPr>
                <p:cNvSpPr txBox="1">
                  <a:spLocks noChangeArrowheads="1"/>
                </p:cNvSpPr>
                <p:nvPr/>
              </p:nvSpPr>
              <p:spPr bwMode="auto">
                <a:xfrm>
                  <a:off x="1104" y="2702"/>
                  <a:ext cx="4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u</a:t>
                  </a:r>
                  <a:r>
                    <a:rPr lang="en-US" altLang="en-US" sz="1800" baseline="-25000"/>
                    <a:t>2n-2</a:t>
                  </a:r>
                  <a:endParaRPr lang="en-US" altLang="en-US" sz="1800"/>
                </a:p>
              </p:txBody>
            </p:sp>
          </p:grpSp>
        </p:grpSp>
      </p:grpSp>
      <p:grpSp>
        <p:nvGrpSpPr>
          <p:cNvPr id="16430" name="Group 46">
            <a:extLst>
              <a:ext uri="{FF2B5EF4-FFF2-40B4-BE49-F238E27FC236}">
                <a16:creationId xmlns:a16="http://schemas.microsoft.com/office/drawing/2014/main" id="{8B2ABB70-3CF3-4FC3-AF0D-E81F798674E4}"/>
              </a:ext>
            </a:extLst>
          </p:cNvPr>
          <p:cNvGrpSpPr>
            <a:grpSpLocks/>
          </p:cNvGrpSpPr>
          <p:nvPr/>
        </p:nvGrpSpPr>
        <p:grpSpPr bwMode="auto">
          <a:xfrm>
            <a:off x="2209800" y="1600200"/>
            <a:ext cx="838200" cy="576263"/>
            <a:chOff x="1392" y="1008"/>
            <a:chExt cx="528" cy="363"/>
          </a:xfrm>
        </p:grpSpPr>
        <p:sp>
          <p:nvSpPr>
            <p:cNvPr id="186413" name="Freeform 47">
              <a:extLst>
                <a:ext uri="{FF2B5EF4-FFF2-40B4-BE49-F238E27FC236}">
                  <a16:creationId xmlns:a16="http://schemas.microsoft.com/office/drawing/2014/main" id="{0B7E9BEB-3632-446E-A7A8-69AE4C056D67}"/>
                </a:ext>
              </a:extLst>
            </p:cNvPr>
            <p:cNvSpPr>
              <a:spLocks/>
            </p:cNvSpPr>
            <p:nvPr/>
          </p:nvSpPr>
          <p:spPr bwMode="auto">
            <a:xfrm>
              <a:off x="1392" y="1227"/>
              <a:ext cx="528" cy="144"/>
            </a:xfrm>
            <a:custGeom>
              <a:avLst/>
              <a:gdLst>
                <a:gd name="T0" fmla="*/ 0 w 1248"/>
                <a:gd name="T1" fmla="*/ 0 h 384"/>
                <a:gd name="T2" fmla="*/ 0 w 1248"/>
                <a:gd name="T3" fmla="*/ 0 h 384"/>
                <a:gd name="T4" fmla="*/ 0 w 1248"/>
                <a:gd name="T5" fmla="*/ 0 h 384"/>
                <a:gd name="T6" fmla="*/ 0 w 1248"/>
                <a:gd name="T7" fmla="*/ 0 h 384"/>
                <a:gd name="T8" fmla="*/ 0 w 1248"/>
                <a:gd name="T9" fmla="*/ 0 h 384"/>
                <a:gd name="T10" fmla="*/ 0 w 1248"/>
                <a:gd name="T11" fmla="*/ 0 h 384"/>
                <a:gd name="T12" fmla="*/ 0 w 1248"/>
                <a:gd name="T13" fmla="*/ 0 h 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8" h="384">
                  <a:moveTo>
                    <a:pt x="0" y="192"/>
                  </a:moveTo>
                  <a:lnTo>
                    <a:pt x="288" y="192"/>
                  </a:lnTo>
                  <a:lnTo>
                    <a:pt x="432" y="0"/>
                  </a:lnTo>
                  <a:lnTo>
                    <a:pt x="672" y="384"/>
                  </a:lnTo>
                  <a:lnTo>
                    <a:pt x="912" y="0"/>
                  </a:lnTo>
                  <a:lnTo>
                    <a:pt x="1056" y="240"/>
                  </a:lnTo>
                  <a:lnTo>
                    <a:pt x="1248" y="24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14" name="Text Box 48">
              <a:extLst>
                <a:ext uri="{FF2B5EF4-FFF2-40B4-BE49-F238E27FC236}">
                  <a16:creationId xmlns:a16="http://schemas.microsoft.com/office/drawing/2014/main" id="{A8B51687-D03C-41EA-BA2C-2EAA54E72C6A}"/>
                </a:ext>
              </a:extLst>
            </p:cNvPr>
            <p:cNvSpPr txBox="1">
              <a:spLocks noChangeArrowheads="1"/>
            </p:cNvSpPr>
            <p:nvPr/>
          </p:nvSpPr>
          <p:spPr bwMode="auto">
            <a:xfrm>
              <a:off x="1488" y="1008"/>
              <a:ext cx="2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C</a:t>
              </a:r>
            </a:p>
          </p:txBody>
        </p:sp>
      </p:grpSp>
      <p:sp>
        <p:nvSpPr>
          <p:cNvPr id="16433" name="Oval 49">
            <a:extLst>
              <a:ext uri="{FF2B5EF4-FFF2-40B4-BE49-F238E27FC236}">
                <a16:creationId xmlns:a16="http://schemas.microsoft.com/office/drawing/2014/main" id="{020C6CDE-8047-4D26-BBD5-B1D163EC9D58}"/>
              </a:ext>
            </a:extLst>
          </p:cNvPr>
          <p:cNvSpPr>
            <a:spLocks noChangeArrowheads="1"/>
          </p:cNvSpPr>
          <p:nvPr/>
        </p:nvSpPr>
        <p:spPr bwMode="auto">
          <a:xfrm>
            <a:off x="2971800" y="1905000"/>
            <a:ext cx="3810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34" name="Oval 50">
            <a:extLst>
              <a:ext uri="{FF2B5EF4-FFF2-40B4-BE49-F238E27FC236}">
                <a16:creationId xmlns:a16="http://schemas.microsoft.com/office/drawing/2014/main" id="{B288C43C-229B-4542-BC4A-83AD86BA4DF9}"/>
              </a:ext>
            </a:extLst>
          </p:cNvPr>
          <p:cNvSpPr>
            <a:spLocks noChangeArrowheads="1"/>
          </p:cNvSpPr>
          <p:nvPr/>
        </p:nvSpPr>
        <p:spPr bwMode="auto">
          <a:xfrm>
            <a:off x="5181600" y="1905000"/>
            <a:ext cx="3810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6435" name="Group 51">
            <a:extLst>
              <a:ext uri="{FF2B5EF4-FFF2-40B4-BE49-F238E27FC236}">
                <a16:creationId xmlns:a16="http://schemas.microsoft.com/office/drawing/2014/main" id="{6DB0BFDE-218A-4094-846B-10A7D921E650}"/>
              </a:ext>
            </a:extLst>
          </p:cNvPr>
          <p:cNvGrpSpPr>
            <a:grpSpLocks/>
          </p:cNvGrpSpPr>
          <p:nvPr/>
        </p:nvGrpSpPr>
        <p:grpSpPr bwMode="auto">
          <a:xfrm>
            <a:off x="3095625" y="1566863"/>
            <a:ext cx="1143000" cy="474662"/>
            <a:chOff x="1968" y="987"/>
            <a:chExt cx="720" cy="299"/>
          </a:xfrm>
        </p:grpSpPr>
        <p:sp>
          <p:nvSpPr>
            <p:cNvPr id="186409" name="Line 52">
              <a:extLst>
                <a:ext uri="{FF2B5EF4-FFF2-40B4-BE49-F238E27FC236}">
                  <a16:creationId xmlns:a16="http://schemas.microsoft.com/office/drawing/2014/main" id="{D284FC0F-E90F-4014-A4E4-328CAF8EF981}"/>
                </a:ext>
              </a:extLst>
            </p:cNvPr>
            <p:cNvSpPr>
              <a:spLocks noChangeShapeType="1"/>
            </p:cNvSpPr>
            <p:nvPr/>
          </p:nvSpPr>
          <p:spPr bwMode="auto">
            <a:xfrm>
              <a:off x="1968" y="1104"/>
              <a:ext cx="0"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10" name="Line 53">
              <a:extLst>
                <a:ext uri="{FF2B5EF4-FFF2-40B4-BE49-F238E27FC236}">
                  <a16:creationId xmlns:a16="http://schemas.microsoft.com/office/drawing/2014/main" id="{05B9A4A8-0F6C-417D-B358-B011A5E96077}"/>
                </a:ext>
              </a:extLst>
            </p:cNvPr>
            <p:cNvSpPr>
              <a:spLocks noChangeShapeType="1"/>
            </p:cNvSpPr>
            <p:nvPr/>
          </p:nvSpPr>
          <p:spPr bwMode="auto">
            <a:xfrm>
              <a:off x="2688" y="1104"/>
              <a:ext cx="0"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11" name="Line 54">
              <a:extLst>
                <a:ext uri="{FF2B5EF4-FFF2-40B4-BE49-F238E27FC236}">
                  <a16:creationId xmlns:a16="http://schemas.microsoft.com/office/drawing/2014/main" id="{182E465D-2782-499E-B24F-7EB6D6D6D85B}"/>
                </a:ext>
              </a:extLst>
            </p:cNvPr>
            <p:cNvSpPr>
              <a:spLocks noChangeShapeType="1"/>
            </p:cNvSpPr>
            <p:nvPr/>
          </p:nvSpPr>
          <p:spPr bwMode="auto">
            <a:xfrm flipV="1">
              <a:off x="1968" y="1152"/>
              <a:ext cx="7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12" name="Text Box 55">
              <a:extLst>
                <a:ext uri="{FF2B5EF4-FFF2-40B4-BE49-F238E27FC236}">
                  <a16:creationId xmlns:a16="http://schemas.microsoft.com/office/drawing/2014/main" id="{F31B83CD-FC35-4672-BFED-0A5E261AC848}"/>
                </a:ext>
              </a:extLst>
            </p:cNvPr>
            <p:cNvSpPr txBox="1">
              <a:spLocks noChangeArrowheads="1"/>
            </p:cNvSpPr>
            <p:nvPr/>
          </p:nvSpPr>
          <p:spPr bwMode="auto">
            <a:xfrm>
              <a:off x="2160" y="98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a:t>
              </a:r>
            </a:p>
          </p:txBody>
        </p:sp>
      </p:grpSp>
      <p:sp>
        <p:nvSpPr>
          <p:cNvPr id="16440" name="Line 56">
            <a:extLst>
              <a:ext uri="{FF2B5EF4-FFF2-40B4-BE49-F238E27FC236}">
                <a16:creationId xmlns:a16="http://schemas.microsoft.com/office/drawing/2014/main" id="{DB3EEBA6-C866-4986-8659-BBC518188838}"/>
              </a:ext>
            </a:extLst>
          </p:cNvPr>
          <p:cNvSpPr>
            <a:spLocks noChangeShapeType="1"/>
          </p:cNvSpPr>
          <p:nvPr/>
        </p:nvSpPr>
        <p:spPr bwMode="auto">
          <a:xfrm>
            <a:off x="2085975" y="21336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1" name="Line 57">
            <a:extLst>
              <a:ext uri="{FF2B5EF4-FFF2-40B4-BE49-F238E27FC236}">
                <a16:creationId xmlns:a16="http://schemas.microsoft.com/office/drawing/2014/main" id="{B0E7807F-C5F4-45E2-9D0F-B277ED9EB06E}"/>
              </a:ext>
            </a:extLst>
          </p:cNvPr>
          <p:cNvSpPr>
            <a:spLocks noChangeShapeType="1"/>
          </p:cNvSpPr>
          <p:nvPr/>
        </p:nvSpPr>
        <p:spPr bwMode="auto">
          <a:xfrm>
            <a:off x="4238625" y="219075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2" name="Line 58">
            <a:extLst>
              <a:ext uri="{FF2B5EF4-FFF2-40B4-BE49-F238E27FC236}">
                <a16:creationId xmlns:a16="http://schemas.microsoft.com/office/drawing/2014/main" id="{2363CDAF-3BF1-4A72-8F82-2D4C41CEE616}"/>
              </a:ext>
            </a:extLst>
          </p:cNvPr>
          <p:cNvSpPr>
            <a:spLocks noChangeShapeType="1"/>
          </p:cNvSpPr>
          <p:nvPr/>
        </p:nvSpPr>
        <p:spPr bwMode="auto">
          <a:xfrm flipV="1">
            <a:off x="2105025" y="2286000"/>
            <a:ext cx="2133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3" name="Text Box 59">
            <a:extLst>
              <a:ext uri="{FF2B5EF4-FFF2-40B4-BE49-F238E27FC236}">
                <a16:creationId xmlns:a16="http://schemas.microsoft.com/office/drawing/2014/main" id="{AE90F6AC-6B8F-4FF9-AD9C-083D95FCABCE}"/>
              </a:ext>
            </a:extLst>
          </p:cNvPr>
          <p:cNvSpPr txBox="1">
            <a:spLocks noChangeArrowheads="1"/>
          </p:cNvSpPr>
          <p:nvPr/>
        </p:nvSpPr>
        <p:spPr bwMode="auto">
          <a:xfrm>
            <a:off x="3429000" y="22098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2a</a:t>
            </a:r>
          </a:p>
        </p:txBody>
      </p:sp>
      <p:graphicFrame>
        <p:nvGraphicFramePr>
          <p:cNvPr id="16444" name="Object 60">
            <a:extLst>
              <a:ext uri="{FF2B5EF4-FFF2-40B4-BE49-F238E27FC236}">
                <a16:creationId xmlns:a16="http://schemas.microsoft.com/office/drawing/2014/main" id="{EF7126FA-27AA-4F6F-9AEB-044129E6BD92}"/>
              </a:ext>
            </a:extLst>
          </p:cNvPr>
          <p:cNvGraphicFramePr>
            <a:graphicFrameLocks noChangeAspect="1"/>
          </p:cNvGraphicFramePr>
          <p:nvPr/>
        </p:nvGraphicFramePr>
        <p:xfrm>
          <a:off x="5214938" y="3343275"/>
          <a:ext cx="3359150" cy="763588"/>
        </p:xfrm>
        <a:graphic>
          <a:graphicData uri="http://schemas.openxmlformats.org/presentationml/2006/ole">
            <mc:AlternateContent xmlns:mc="http://schemas.openxmlformats.org/markup-compatibility/2006">
              <mc:Choice xmlns:v="urn:schemas-microsoft-com:vml" Requires="v">
                <p:oleObj name="Equation" r:id="rId3" imgW="1726451" imgH="393529" progId="Equation.3">
                  <p:embed/>
                </p:oleObj>
              </mc:Choice>
              <mc:Fallback>
                <p:oleObj name="Equation" r:id="rId3" imgW="1726451" imgH="393529" progId="Equation.3">
                  <p:embed/>
                  <p:pic>
                    <p:nvPicPr>
                      <p:cNvPr id="16444" name="Object 60">
                        <a:extLst>
                          <a:ext uri="{FF2B5EF4-FFF2-40B4-BE49-F238E27FC236}">
                            <a16:creationId xmlns:a16="http://schemas.microsoft.com/office/drawing/2014/main" id="{EF7126FA-27AA-4F6F-9AEB-044129E6B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3343275"/>
                        <a:ext cx="335915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45" name="Text Box 61">
            <a:extLst>
              <a:ext uri="{FF2B5EF4-FFF2-40B4-BE49-F238E27FC236}">
                <a16:creationId xmlns:a16="http://schemas.microsoft.com/office/drawing/2014/main" id="{6274010F-FFD3-46AF-940A-90287A5B967C}"/>
              </a:ext>
            </a:extLst>
          </p:cNvPr>
          <p:cNvSpPr txBox="1">
            <a:spLocks noChangeArrowheads="1"/>
          </p:cNvSpPr>
          <p:nvPr/>
        </p:nvSpPr>
        <p:spPr bwMode="auto">
          <a:xfrm>
            <a:off x="152400" y="3581400"/>
            <a:ext cx="501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0000"/>
                </a:solidFill>
              </a:rPr>
              <a:t>Equation of motion for atoms on even positions</a:t>
            </a:r>
            <a:r>
              <a:rPr lang="en-US" altLang="en-US" sz="1800" dirty="0"/>
              <a:t>:</a:t>
            </a:r>
          </a:p>
        </p:txBody>
      </p:sp>
      <p:sp>
        <p:nvSpPr>
          <p:cNvPr id="16446" name="Text Box 62">
            <a:extLst>
              <a:ext uri="{FF2B5EF4-FFF2-40B4-BE49-F238E27FC236}">
                <a16:creationId xmlns:a16="http://schemas.microsoft.com/office/drawing/2014/main" id="{E5EA3A95-B79F-48FD-92E3-24322E9B3871}"/>
              </a:ext>
            </a:extLst>
          </p:cNvPr>
          <p:cNvSpPr txBox="1">
            <a:spLocks noChangeArrowheads="1"/>
          </p:cNvSpPr>
          <p:nvPr/>
        </p:nvSpPr>
        <p:spPr bwMode="auto">
          <a:xfrm>
            <a:off x="152400" y="5143500"/>
            <a:ext cx="49418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accent2"/>
                </a:solidFill>
              </a:rPr>
              <a:t>Equation of motion for atoms on odd positions</a:t>
            </a:r>
            <a:r>
              <a:rPr lang="en-US" altLang="en-US" sz="1800" dirty="0"/>
              <a:t>:</a:t>
            </a:r>
          </a:p>
        </p:txBody>
      </p:sp>
      <p:graphicFrame>
        <p:nvGraphicFramePr>
          <p:cNvPr id="16447" name="Object 63">
            <a:extLst>
              <a:ext uri="{FF2B5EF4-FFF2-40B4-BE49-F238E27FC236}">
                <a16:creationId xmlns:a16="http://schemas.microsoft.com/office/drawing/2014/main" id="{C3127AB6-BAF9-4DDF-8806-FF1649D166BF}"/>
              </a:ext>
            </a:extLst>
          </p:cNvPr>
          <p:cNvGraphicFramePr>
            <a:graphicFrameLocks noChangeAspect="1"/>
          </p:cNvGraphicFramePr>
          <p:nvPr>
            <p:extLst>
              <p:ext uri="{D42A27DB-BD31-4B8C-83A1-F6EECF244321}">
                <p14:modId xmlns:p14="http://schemas.microsoft.com/office/powerpoint/2010/main" val="3012883900"/>
              </p:ext>
            </p:extLst>
          </p:nvPr>
        </p:nvGraphicFramePr>
        <p:xfrm>
          <a:off x="5162550" y="4891088"/>
          <a:ext cx="3895725" cy="812800"/>
        </p:xfrm>
        <a:graphic>
          <a:graphicData uri="http://schemas.openxmlformats.org/presentationml/2006/ole">
            <mc:AlternateContent xmlns:mc="http://schemas.openxmlformats.org/markup-compatibility/2006">
              <mc:Choice xmlns:v="urn:schemas-microsoft-com:vml" Requires="v">
                <p:oleObj name="Equation" r:id="rId5" imgW="1879600" imgH="393700" progId="Equation.3">
                  <p:embed/>
                </p:oleObj>
              </mc:Choice>
              <mc:Fallback>
                <p:oleObj name="Equation" r:id="rId5" imgW="1879600" imgH="393700" progId="Equation.3">
                  <p:embed/>
                  <p:pic>
                    <p:nvPicPr>
                      <p:cNvPr id="16447" name="Object 63">
                        <a:extLst>
                          <a:ext uri="{FF2B5EF4-FFF2-40B4-BE49-F238E27FC236}">
                            <a16:creationId xmlns:a16="http://schemas.microsoft.com/office/drawing/2014/main" id="{C3127AB6-BAF9-4DDF-8806-FF1649D166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2550" y="4891088"/>
                        <a:ext cx="38957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448" name="Group 64">
            <a:extLst>
              <a:ext uri="{FF2B5EF4-FFF2-40B4-BE49-F238E27FC236}">
                <a16:creationId xmlns:a16="http://schemas.microsoft.com/office/drawing/2014/main" id="{AA65475C-018E-4F83-98F5-508F3709F66F}"/>
              </a:ext>
            </a:extLst>
          </p:cNvPr>
          <p:cNvGrpSpPr>
            <a:grpSpLocks/>
          </p:cNvGrpSpPr>
          <p:nvPr/>
        </p:nvGrpSpPr>
        <p:grpSpPr bwMode="auto">
          <a:xfrm>
            <a:off x="1676400" y="5953125"/>
            <a:ext cx="1765300" cy="447675"/>
            <a:chOff x="1056" y="3456"/>
            <a:chExt cx="1112" cy="282"/>
          </a:xfrm>
        </p:grpSpPr>
        <p:sp>
          <p:nvSpPr>
            <p:cNvPr id="186407" name="Rectangle 65">
              <a:extLst>
                <a:ext uri="{FF2B5EF4-FFF2-40B4-BE49-F238E27FC236}">
                  <a16:creationId xmlns:a16="http://schemas.microsoft.com/office/drawing/2014/main" id="{FC024686-31FA-44B3-8226-7E7570DAC96C}"/>
                </a:ext>
              </a:extLst>
            </p:cNvPr>
            <p:cNvSpPr>
              <a:spLocks noChangeArrowheads="1"/>
            </p:cNvSpPr>
            <p:nvPr/>
          </p:nvSpPr>
          <p:spPr bwMode="auto">
            <a:xfrm>
              <a:off x="1380" y="3456"/>
              <a:ext cx="144" cy="282"/>
            </a:xfrm>
            <a:prstGeom prst="rect">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86408" name="Object 66">
              <a:extLst>
                <a:ext uri="{FF2B5EF4-FFF2-40B4-BE49-F238E27FC236}">
                  <a16:creationId xmlns:a16="http://schemas.microsoft.com/office/drawing/2014/main" id="{AA1DCEC9-2DA2-49FA-86D5-A8245B21C438}"/>
                </a:ext>
              </a:extLst>
            </p:cNvPr>
            <p:cNvGraphicFramePr>
              <a:graphicFrameLocks noChangeAspect="1"/>
            </p:cNvGraphicFramePr>
            <p:nvPr/>
          </p:nvGraphicFramePr>
          <p:xfrm>
            <a:off x="1056" y="3456"/>
            <a:ext cx="1112" cy="225"/>
          </p:xfrm>
          <a:graphic>
            <a:graphicData uri="http://schemas.openxmlformats.org/presentationml/2006/ole">
              <mc:AlternateContent xmlns:mc="http://schemas.openxmlformats.org/markup-compatibility/2006">
                <mc:Choice xmlns:v="urn:schemas-microsoft-com:vml" Requires="v">
                  <p:oleObj name="Equation" r:id="rId7" imgW="1384300" imgH="279400" progId="Equation.3">
                    <p:embed/>
                  </p:oleObj>
                </mc:Choice>
                <mc:Fallback>
                  <p:oleObj name="Equation" r:id="rId7" imgW="1384300" imgH="279400" progId="Equation.3">
                    <p:embed/>
                    <p:pic>
                      <p:nvPicPr>
                        <p:cNvPr id="186408" name="Object 66">
                          <a:extLst>
                            <a:ext uri="{FF2B5EF4-FFF2-40B4-BE49-F238E27FC236}">
                              <a16:creationId xmlns:a16="http://schemas.microsoft.com/office/drawing/2014/main" id="{AA1DCEC9-2DA2-49FA-86D5-A8245B21C4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 y="3456"/>
                          <a:ext cx="1112" cy="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451" name="Text Box 67">
            <a:extLst>
              <a:ext uri="{FF2B5EF4-FFF2-40B4-BE49-F238E27FC236}">
                <a16:creationId xmlns:a16="http://schemas.microsoft.com/office/drawing/2014/main" id="{5E665126-8BCC-481D-9C55-F81532D97BE2}"/>
              </a:ext>
            </a:extLst>
          </p:cNvPr>
          <p:cNvSpPr txBox="1">
            <a:spLocks noChangeArrowheads="1"/>
          </p:cNvSpPr>
          <p:nvPr/>
        </p:nvSpPr>
        <p:spPr bwMode="auto">
          <a:xfrm>
            <a:off x="152400" y="6000750"/>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Solution with:</a:t>
            </a:r>
          </a:p>
        </p:txBody>
      </p:sp>
      <p:grpSp>
        <p:nvGrpSpPr>
          <p:cNvPr id="16452" name="Group 68">
            <a:extLst>
              <a:ext uri="{FF2B5EF4-FFF2-40B4-BE49-F238E27FC236}">
                <a16:creationId xmlns:a16="http://schemas.microsoft.com/office/drawing/2014/main" id="{4A4BC7C2-D3F6-46A4-B13F-9884F062617F}"/>
              </a:ext>
            </a:extLst>
          </p:cNvPr>
          <p:cNvGrpSpPr>
            <a:grpSpLocks/>
          </p:cNvGrpSpPr>
          <p:nvPr/>
        </p:nvGrpSpPr>
        <p:grpSpPr bwMode="auto">
          <a:xfrm>
            <a:off x="5384800" y="5943600"/>
            <a:ext cx="2235200" cy="447675"/>
            <a:chOff x="1040" y="3432"/>
            <a:chExt cx="1408" cy="282"/>
          </a:xfrm>
        </p:grpSpPr>
        <p:sp>
          <p:nvSpPr>
            <p:cNvPr id="186405" name="Rectangle 69">
              <a:extLst>
                <a:ext uri="{FF2B5EF4-FFF2-40B4-BE49-F238E27FC236}">
                  <a16:creationId xmlns:a16="http://schemas.microsoft.com/office/drawing/2014/main" id="{FA95D16A-A9E2-4D2C-A727-89E2D4D594A0}"/>
                </a:ext>
              </a:extLst>
            </p:cNvPr>
            <p:cNvSpPr>
              <a:spLocks noChangeArrowheads="1"/>
            </p:cNvSpPr>
            <p:nvPr/>
          </p:nvSpPr>
          <p:spPr bwMode="auto">
            <a:xfrm>
              <a:off x="1470" y="3432"/>
              <a:ext cx="144" cy="282"/>
            </a:xfrm>
            <a:prstGeom prst="rect">
              <a:avLst/>
            </a:prstGeom>
            <a:solidFill>
              <a:srgbClr val="0000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86406" name="Object 70">
              <a:extLst>
                <a:ext uri="{FF2B5EF4-FFF2-40B4-BE49-F238E27FC236}">
                  <a16:creationId xmlns:a16="http://schemas.microsoft.com/office/drawing/2014/main" id="{EDF42244-129F-464B-BA79-74121D53FE9D}"/>
                </a:ext>
              </a:extLst>
            </p:cNvPr>
            <p:cNvGraphicFramePr>
              <a:graphicFrameLocks noChangeAspect="1"/>
            </p:cNvGraphicFramePr>
            <p:nvPr/>
          </p:nvGraphicFramePr>
          <p:xfrm>
            <a:off x="1040" y="3435"/>
            <a:ext cx="1408" cy="225"/>
          </p:xfrm>
          <a:graphic>
            <a:graphicData uri="http://schemas.openxmlformats.org/presentationml/2006/ole">
              <mc:AlternateContent xmlns:mc="http://schemas.openxmlformats.org/markup-compatibility/2006">
                <mc:Choice xmlns:v="urn:schemas-microsoft-com:vml" Requires="v">
                  <p:oleObj name="Equation" r:id="rId9" imgW="1752600" imgH="279400" progId="Equation.3">
                    <p:embed/>
                  </p:oleObj>
                </mc:Choice>
                <mc:Fallback>
                  <p:oleObj name="Equation" r:id="rId9" imgW="1752600" imgH="279400" progId="Equation.3">
                    <p:embed/>
                    <p:pic>
                      <p:nvPicPr>
                        <p:cNvPr id="186406" name="Object 70">
                          <a:extLst>
                            <a:ext uri="{FF2B5EF4-FFF2-40B4-BE49-F238E27FC236}">
                              <a16:creationId xmlns:a16="http://schemas.microsoft.com/office/drawing/2014/main" id="{EDF42244-129F-464B-BA79-74121D53FE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 y="3435"/>
                          <a:ext cx="1408" cy="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455" name="Text Box 71">
            <a:extLst>
              <a:ext uri="{FF2B5EF4-FFF2-40B4-BE49-F238E27FC236}">
                <a16:creationId xmlns:a16="http://schemas.microsoft.com/office/drawing/2014/main" id="{F7C1970B-69A6-4766-9787-3AA6B1B37293}"/>
              </a:ext>
            </a:extLst>
          </p:cNvPr>
          <p:cNvSpPr txBox="1">
            <a:spLocks noChangeArrowheads="1"/>
          </p:cNvSpPr>
          <p:nvPr/>
        </p:nvSpPr>
        <p:spPr bwMode="auto">
          <a:xfrm>
            <a:off x="4006850" y="601980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and</a:t>
            </a:r>
          </a:p>
        </p:txBody>
      </p:sp>
      <p:sp>
        <p:nvSpPr>
          <p:cNvPr id="2" name="TextBox 1">
            <a:extLst>
              <a:ext uri="{FF2B5EF4-FFF2-40B4-BE49-F238E27FC236}">
                <a16:creationId xmlns:a16="http://schemas.microsoft.com/office/drawing/2014/main" id="{215386B6-5297-464C-A20D-2E6F5DCDA1C9}"/>
              </a:ext>
            </a:extLst>
          </p:cNvPr>
          <p:cNvSpPr txBox="1">
            <a:spLocks noChangeArrowheads="1"/>
          </p:cNvSpPr>
          <p:nvPr/>
        </p:nvSpPr>
        <p:spPr bwMode="auto">
          <a:xfrm>
            <a:off x="7192963" y="1411288"/>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Note different convention for a than Kittel. I have a good reason!</a:t>
            </a:r>
          </a:p>
        </p:txBody>
      </p:sp>
      <p:sp>
        <p:nvSpPr>
          <p:cNvPr id="3" name="TextBox 2">
            <a:extLst>
              <a:ext uri="{FF2B5EF4-FFF2-40B4-BE49-F238E27FC236}">
                <a16:creationId xmlns:a16="http://schemas.microsoft.com/office/drawing/2014/main" id="{EEB12937-AA1C-3CA4-B41C-5B155651952C}"/>
              </a:ext>
            </a:extLst>
          </p:cNvPr>
          <p:cNvSpPr txBox="1"/>
          <p:nvPr/>
        </p:nvSpPr>
        <p:spPr>
          <a:xfrm>
            <a:off x="266700" y="3959503"/>
            <a:ext cx="5915025" cy="923330"/>
          </a:xfrm>
          <a:prstGeom prst="rect">
            <a:avLst/>
          </a:prstGeom>
          <a:noFill/>
        </p:spPr>
        <p:txBody>
          <a:bodyPr wrap="square" rtlCol="0">
            <a:spAutoFit/>
          </a:bodyPr>
          <a:lstStyle/>
          <a:p>
            <a:r>
              <a:rPr lang="en-US" dirty="0"/>
              <a:t>Only the labeling convenient is different from monatomic.</a:t>
            </a:r>
          </a:p>
          <a:p>
            <a:r>
              <a:rPr lang="en-US" dirty="0"/>
              <a:t>If that’s all, why might this be any different from monatomic?</a:t>
            </a:r>
          </a:p>
          <a:p>
            <a:r>
              <a:rPr lang="en-US" dirty="0"/>
              <a:t>Why should we label it differently?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ox(in)">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 calcmode="lin" valueType="num">
                                      <p:cBhvr additive="base">
                                        <p:cTn id="12" dur="500" fill="hold"/>
                                        <p:tgtEl>
                                          <p:spTgt spid="16389"/>
                                        </p:tgtEl>
                                        <p:attrNameLst>
                                          <p:attrName>ppt_x</p:attrName>
                                        </p:attrNameLst>
                                      </p:cBhvr>
                                      <p:tavLst>
                                        <p:tav tm="0">
                                          <p:val>
                                            <p:strVal val="0-#ppt_w/2"/>
                                          </p:val>
                                        </p:tav>
                                        <p:tav tm="100000">
                                          <p:val>
                                            <p:strVal val="#ppt_x"/>
                                          </p:val>
                                        </p:tav>
                                      </p:tavLst>
                                    </p:anim>
                                    <p:anim calcmode="lin" valueType="num">
                                      <p:cBhvr additive="base">
                                        <p:cTn id="13" dur="500" fill="hold"/>
                                        <p:tgtEl>
                                          <p:spTgt spid="16389"/>
                                        </p:tgtEl>
                                        <p:attrNameLst>
                                          <p:attrName>ppt_y</p:attrName>
                                        </p:attrNameLst>
                                      </p:cBhvr>
                                      <p:tavLst>
                                        <p:tav tm="0">
                                          <p:val>
                                            <p:strVal val="#ppt_y"/>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16390"/>
                                        </p:tgtEl>
                                        <p:attrNameLst>
                                          <p:attrName>style.visibility</p:attrName>
                                        </p:attrNameLst>
                                      </p:cBhvr>
                                      <p:to>
                                        <p:strVal val="visible"/>
                                      </p:to>
                                    </p:set>
                                    <p:animEffect transition="in" filter="dissolve">
                                      <p:cBhvr>
                                        <p:cTn id="16" dur="500"/>
                                        <p:tgtEl>
                                          <p:spTgt spid="1639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391"/>
                                        </p:tgtEl>
                                        <p:attrNameLst>
                                          <p:attrName>style.visibility</p:attrName>
                                        </p:attrNameLst>
                                      </p:cBhvr>
                                      <p:to>
                                        <p:strVal val="visible"/>
                                      </p:to>
                                    </p:set>
                                    <p:animEffect transition="in" filter="dissolve">
                                      <p:cBhvr>
                                        <p:cTn id="19" dur="500"/>
                                        <p:tgtEl>
                                          <p:spTgt spid="1639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393"/>
                                        </p:tgtEl>
                                        <p:attrNameLst>
                                          <p:attrName>style.visibility</p:attrName>
                                        </p:attrNameLst>
                                      </p:cBhvr>
                                      <p:to>
                                        <p:strVal val="visible"/>
                                      </p:to>
                                    </p:set>
                                    <p:animEffect transition="in" filter="dissolve">
                                      <p:cBhvr>
                                        <p:cTn id="22" dur="500"/>
                                        <p:tgtEl>
                                          <p:spTgt spid="1639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396"/>
                                        </p:tgtEl>
                                        <p:attrNameLst>
                                          <p:attrName>style.visibility</p:attrName>
                                        </p:attrNameLst>
                                      </p:cBhvr>
                                      <p:to>
                                        <p:strVal val="visible"/>
                                      </p:to>
                                    </p:set>
                                    <p:animEffect transition="in" filter="dissolve">
                                      <p:cBhvr>
                                        <p:cTn id="25" dur="500"/>
                                        <p:tgtEl>
                                          <p:spTgt spid="16396"/>
                                        </p:tgtEl>
                                      </p:cBhvr>
                                    </p:animEffect>
                                  </p:childTnLst>
                                </p:cTn>
                              </p:par>
                              <p:par>
                                <p:cTn id="26" presetID="9" presetClass="entr" presetSubtype="0" fill="hold" nodeType="withEffect">
                                  <p:stCondLst>
                                    <p:cond delay="0"/>
                                  </p:stCondLst>
                                  <p:childTnLst>
                                    <p:set>
                                      <p:cBhvr>
                                        <p:cTn id="27" dur="1" fill="hold">
                                          <p:stCondLst>
                                            <p:cond delay="0"/>
                                          </p:stCondLst>
                                        </p:cTn>
                                        <p:tgtEl>
                                          <p:spTgt spid="16397"/>
                                        </p:tgtEl>
                                        <p:attrNameLst>
                                          <p:attrName>style.visibility</p:attrName>
                                        </p:attrNameLst>
                                      </p:cBhvr>
                                      <p:to>
                                        <p:strVal val="visible"/>
                                      </p:to>
                                    </p:set>
                                    <p:animEffect transition="in" filter="dissolve">
                                      <p:cBhvr>
                                        <p:cTn id="28" dur="500"/>
                                        <p:tgtEl>
                                          <p:spTgt spid="16397"/>
                                        </p:tgtEl>
                                      </p:cBhvr>
                                    </p:animEffect>
                                  </p:childTnLst>
                                </p:cTn>
                              </p:par>
                              <p:par>
                                <p:cTn id="29" presetID="2" presetClass="entr" presetSubtype="1" fill="hold" grpId="0" nodeType="withEffect">
                                  <p:stCondLst>
                                    <p:cond delay="0"/>
                                  </p:stCondLst>
                                  <p:childTnLst>
                                    <p:set>
                                      <p:cBhvr>
                                        <p:cTn id="30" dur="1" fill="hold">
                                          <p:stCondLst>
                                            <p:cond delay="0"/>
                                          </p:stCondLst>
                                        </p:cTn>
                                        <p:tgtEl>
                                          <p:spTgt spid="16398"/>
                                        </p:tgtEl>
                                        <p:attrNameLst>
                                          <p:attrName>style.visibility</p:attrName>
                                        </p:attrNameLst>
                                      </p:cBhvr>
                                      <p:to>
                                        <p:strVal val="visible"/>
                                      </p:to>
                                    </p:set>
                                    <p:anim calcmode="lin" valueType="num">
                                      <p:cBhvr additive="base">
                                        <p:cTn id="31" dur="500" fill="hold"/>
                                        <p:tgtEl>
                                          <p:spTgt spid="16398"/>
                                        </p:tgtEl>
                                        <p:attrNameLst>
                                          <p:attrName>ppt_x</p:attrName>
                                        </p:attrNameLst>
                                      </p:cBhvr>
                                      <p:tavLst>
                                        <p:tav tm="0">
                                          <p:val>
                                            <p:strVal val="#ppt_x"/>
                                          </p:val>
                                        </p:tav>
                                        <p:tav tm="100000">
                                          <p:val>
                                            <p:strVal val="#ppt_x"/>
                                          </p:val>
                                        </p:tav>
                                      </p:tavLst>
                                    </p:anim>
                                    <p:anim calcmode="lin" valueType="num">
                                      <p:cBhvr additive="base">
                                        <p:cTn id="32" dur="500" fill="hold"/>
                                        <p:tgtEl>
                                          <p:spTgt spid="16398"/>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6402"/>
                                        </p:tgtEl>
                                        <p:attrNameLst>
                                          <p:attrName>style.visibility</p:attrName>
                                        </p:attrNameLst>
                                      </p:cBhvr>
                                      <p:to>
                                        <p:strVal val="visible"/>
                                      </p:to>
                                    </p:set>
                                    <p:anim calcmode="lin" valueType="num">
                                      <p:cBhvr additive="base">
                                        <p:cTn id="35" dur="500" fill="hold"/>
                                        <p:tgtEl>
                                          <p:spTgt spid="16402"/>
                                        </p:tgtEl>
                                        <p:attrNameLst>
                                          <p:attrName>ppt_x</p:attrName>
                                        </p:attrNameLst>
                                      </p:cBhvr>
                                      <p:tavLst>
                                        <p:tav tm="0">
                                          <p:val>
                                            <p:strVal val="#ppt_x"/>
                                          </p:val>
                                        </p:tav>
                                        <p:tav tm="100000">
                                          <p:val>
                                            <p:strVal val="#ppt_x"/>
                                          </p:val>
                                        </p:tav>
                                      </p:tavLst>
                                    </p:anim>
                                    <p:anim calcmode="lin" valueType="num">
                                      <p:cBhvr additive="base">
                                        <p:cTn id="36" dur="500" fill="hold"/>
                                        <p:tgtEl>
                                          <p:spTgt spid="1640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6400"/>
                                        </p:tgtEl>
                                        <p:attrNameLst>
                                          <p:attrName>style.visibility</p:attrName>
                                        </p:attrNameLst>
                                      </p:cBhvr>
                                      <p:to>
                                        <p:strVal val="visible"/>
                                      </p:to>
                                    </p:set>
                                    <p:anim calcmode="lin" valueType="num">
                                      <p:cBhvr additive="base">
                                        <p:cTn id="39" dur="500" fill="hold"/>
                                        <p:tgtEl>
                                          <p:spTgt spid="16400"/>
                                        </p:tgtEl>
                                        <p:attrNameLst>
                                          <p:attrName>ppt_x</p:attrName>
                                        </p:attrNameLst>
                                      </p:cBhvr>
                                      <p:tavLst>
                                        <p:tav tm="0">
                                          <p:val>
                                            <p:strVal val="#ppt_x"/>
                                          </p:val>
                                        </p:tav>
                                        <p:tav tm="100000">
                                          <p:val>
                                            <p:strVal val="#ppt_x"/>
                                          </p:val>
                                        </p:tav>
                                      </p:tavLst>
                                    </p:anim>
                                    <p:anim calcmode="lin" valueType="num">
                                      <p:cBhvr additive="base">
                                        <p:cTn id="40" dur="500" fill="hold"/>
                                        <p:tgtEl>
                                          <p:spTgt spid="16400"/>
                                        </p:tgtEl>
                                        <p:attrNameLst>
                                          <p:attrName>ppt_y</p:attrName>
                                        </p:attrNameLst>
                                      </p:cBhvr>
                                      <p:tavLst>
                                        <p:tav tm="0">
                                          <p:val>
                                            <p:strVal val="0-#ppt_h/2"/>
                                          </p:val>
                                        </p:tav>
                                        <p:tav tm="100000">
                                          <p:val>
                                            <p:strVal val="#ppt_y"/>
                                          </p:val>
                                        </p:tav>
                                      </p:tavLst>
                                    </p:anim>
                                  </p:childTnLst>
                                </p:cTn>
                              </p:par>
                              <p:par>
                                <p:cTn id="41" presetID="4" presetClass="entr" presetSubtype="16" fill="hold" nodeType="withEffect">
                                  <p:stCondLst>
                                    <p:cond delay="0"/>
                                  </p:stCondLst>
                                  <p:childTnLst>
                                    <p:set>
                                      <p:cBhvr>
                                        <p:cTn id="42" dur="1" fill="hold">
                                          <p:stCondLst>
                                            <p:cond delay="0"/>
                                          </p:stCondLst>
                                        </p:cTn>
                                        <p:tgtEl>
                                          <p:spTgt spid="16430"/>
                                        </p:tgtEl>
                                        <p:attrNameLst>
                                          <p:attrName>style.visibility</p:attrName>
                                        </p:attrNameLst>
                                      </p:cBhvr>
                                      <p:to>
                                        <p:strVal val="visible"/>
                                      </p:to>
                                    </p:set>
                                    <p:animEffect transition="in" filter="box(in)">
                                      <p:cBhvr>
                                        <p:cTn id="43" dur="500"/>
                                        <p:tgtEl>
                                          <p:spTgt spid="1643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6433"/>
                                        </p:tgtEl>
                                        <p:attrNameLst>
                                          <p:attrName>style.visibility</p:attrName>
                                        </p:attrNameLst>
                                      </p:cBhvr>
                                      <p:to>
                                        <p:strVal val="visible"/>
                                      </p:to>
                                    </p:set>
                                    <p:animEffect transition="in" filter="dissolve">
                                      <p:cBhvr>
                                        <p:cTn id="46" dur="500"/>
                                        <p:tgtEl>
                                          <p:spTgt spid="16433"/>
                                        </p:tgtEl>
                                      </p:cBhvr>
                                    </p:animEffect>
                                  </p:childTnLst>
                                </p:cTn>
                              </p:par>
                              <p:par>
                                <p:cTn id="47" presetID="4" presetClass="entr" presetSubtype="16" fill="hold" nodeType="withEffect">
                                  <p:stCondLst>
                                    <p:cond delay="0"/>
                                  </p:stCondLst>
                                  <p:childTnLst>
                                    <p:set>
                                      <p:cBhvr>
                                        <p:cTn id="48" dur="1" fill="hold">
                                          <p:stCondLst>
                                            <p:cond delay="0"/>
                                          </p:stCondLst>
                                        </p:cTn>
                                        <p:tgtEl>
                                          <p:spTgt spid="16392"/>
                                        </p:tgtEl>
                                        <p:attrNameLst>
                                          <p:attrName>style.visibility</p:attrName>
                                        </p:attrNameLst>
                                      </p:cBhvr>
                                      <p:to>
                                        <p:strVal val="visible"/>
                                      </p:to>
                                    </p:set>
                                    <p:animEffect transition="in" filter="box(in)">
                                      <p:cBhvr>
                                        <p:cTn id="49" dur="500"/>
                                        <p:tgtEl>
                                          <p:spTgt spid="16392"/>
                                        </p:tgtEl>
                                      </p:cBhvr>
                                    </p:animEffect>
                                  </p:childTnLst>
                                </p:cTn>
                              </p:par>
                              <p:par>
                                <p:cTn id="50" presetID="4" presetClass="entr" presetSubtype="16" fill="hold" nodeType="withEffect">
                                  <p:stCondLst>
                                    <p:cond delay="0"/>
                                  </p:stCondLst>
                                  <p:childTnLst>
                                    <p:set>
                                      <p:cBhvr>
                                        <p:cTn id="51" dur="1" fill="hold">
                                          <p:stCondLst>
                                            <p:cond delay="0"/>
                                          </p:stCondLst>
                                        </p:cTn>
                                        <p:tgtEl>
                                          <p:spTgt spid="16394"/>
                                        </p:tgtEl>
                                        <p:attrNameLst>
                                          <p:attrName>style.visibility</p:attrName>
                                        </p:attrNameLst>
                                      </p:cBhvr>
                                      <p:to>
                                        <p:strVal val="visible"/>
                                      </p:to>
                                    </p:set>
                                    <p:animEffect transition="in" filter="box(in)">
                                      <p:cBhvr>
                                        <p:cTn id="52" dur="500"/>
                                        <p:tgtEl>
                                          <p:spTgt spid="1639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6434"/>
                                        </p:tgtEl>
                                        <p:attrNameLst>
                                          <p:attrName>style.visibility</p:attrName>
                                        </p:attrNameLst>
                                      </p:cBhvr>
                                      <p:to>
                                        <p:strVal val="visible"/>
                                      </p:to>
                                    </p:set>
                                    <p:animEffect transition="in" filter="dissolve">
                                      <p:cBhvr>
                                        <p:cTn id="55" dur="500"/>
                                        <p:tgtEl>
                                          <p:spTgt spid="16434"/>
                                        </p:tgtEl>
                                      </p:cBhvr>
                                    </p:animEffect>
                                  </p:childTnLst>
                                </p:cTn>
                              </p:par>
                              <p:par>
                                <p:cTn id="56" presetID="4" presetClass="entr" presetSubtype="16" fill="hold" nodeType="withEffect">
                                  <p:stCondLst>
                                    <p:cond delay="0"/>
                                  </p:stCondLst>
                                  <p:childTnLst>
                                    <p:set>
                                      <p:cBhvr>
                                        <p:cTn id="57" dur="1" fill="hold">
                                          <p:stCondLst>
                                            <p:cond delay="0"/>
                                          </p:stCondLst>
                                        </p:cTn>
                                        <p:tgtEl>
                                          <p:spTgt spid="16395"/>
                                        </p:tgtEl>
                                        <p:attrNameLst>
                                          <p:attrName>style.visibility</p:attrName>
                                        </p:attrNameLst>
                                      </p:cBhvr>
                                      <p:to>
                                        <p:strVal val="visible"/>
                                      </p:to>
                                    </p:set>
                                    <p:animEffect transition="in" filter="box(in)">
                                      <p:cBhvr>
                                        <p:cTn id="58" dur="500"/>
                                        <p:tgtEl>
                                          <p:spTgt spid="16395"/>
                                        </p:tgtEl>
                                      </p:cBhvr>
                                    </p:animEffect>
                                  </p:childTnLst>
                                </p:cTn>
                              </p:par>
                              <p:par>
                                <p:cTn id="59" presetID="2" presetClass="entr" presetSubtype="1" fill="hold" grpId="0" nodeType="withEffect">
                                  <p:stCondLst>
                                    <p:cond delay="0"/>
                                  </p:stCondLst>
                                  <p:childTnLst>
                                    <p:set>
                                      <p:cBhvr>
                                        <p:cTn id="60" dur="1" fill="hold">
                                          <p:stCondLst>
                                            <p:cond delay="0"/>
                                          </p:stCondLst>
                                        </p:cTn>
                                        <p:tgtEl>
                                          <p:spTgt spid="16401"/>
                                        </p:tgtEl>
                                        <p:attrNameLst>
                                          <p:attrName>style.visibility</p:attrName>
                                        </p:attrNameLst>
                                      </p:cBhvr>
                                      <p:to>
                                        <p:strVal val="visible"/>
                                      </p:to>
                                    </p:set>
                                    <p:anim calcmode="lin" valueType="num">
                                      <p:cBhvr additive="base">
                                        <p:cTn id="61" dur="500" fill="hold"/>
                                        <p:tgtEl>
                                          <p:spTgt spid="16401"/>
                                        </p:tgtEl>
                                        <p:attrNameLst>
                                          <p:attrName>ppt_x</p:attrName>
                                        </p:attrNameLst>
                                      </p:cBhvr>
                                      <p:tavLst>
                                        <p:tav tm="0">
                                          <p:val>
                                            <p:strVal val="#ppt_x"/>
                                          </p:val>
                                        </p:tav>
                                        <p:tav tm="100000">
                                          <p:val>
                                            <p:strVal val="#ppt_x"/>
                                          </p:val>
                                        </p:tav>
                                      </p:tavLst>
                                    </p:anim>
                                    <p:anim calcmode="lin" valueType="num">
                                      <p:cBhvr additive="base">
                                        <p:cTn id="62" dur="500" fill="hold"/>
                                        <p:tgtEl>
                                          <p:spTgt spid="16401"/>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399"/>
                                        </p:tgtEl>
                                        <p:attrNameLst>
                                          <p:attrName>style.visibility</p:attrName>
                                        </p:attrNameLst>
                                      </p:cBhvr>
                                      <p:to>
                                        <p:strVal val="visible"/>
                                      </p:to>
                                    </p:set>
                                    <p:anim calcmode="lin" valueType="num">
                                      <p:cBhvr additive="base">
                                        <p:cTn id="65" dur="500" fill="hold"/>
                                        <p:tgtEl>
                                          <p:spTgt spid="16399"/>
                                        </p:tgtEl>
                                        <p:attrNameLst>
                                          <p:attrName>ppt_x</p:attrName>
                                        </p:attrNameLst>
                                      </p:cBhvr>
                                      <p:tavLst>
                                        <p:tav tm="0">
                                          <p:val>
                                            <p:strVal val="#ppt_x"/>
                                          </p:val>
                                        </p:tav>
                                        <p:tav tm="100000">
                                          <p:val>
                                            <p:strVal val="#ppt_x"/>
                                          </p:val>
                                        </p:tav>
                                      </p:tavLst>
                                    </p:anim>
                                    <p:anim calcmode="lin" valueType="num">
                                      <p:cBhvr additive="base">
                                        <p:cTn id="66" dur="500" fill="hold"/>
                                        <p:tgtEl>
                                          <p:spTgt spid="16399"/>
                                        </p:tgtEl>
                                        <p:attrNameLst>
                                          <p:attrName>ppt_y</p:attrName>
                                        </p:attrNameLst>
                                      </p:cBhvr>
                                      <p:tavLst>
                                        <p:tav tm="0">
                                          <p:val>
                                            <p:strVal val="0-#ppt_h/2"/>
                                          </p:val>
                                        </p:tav>
                                        <p:tav tm="100000">
                                          <p:val>
                                            <p:strVal val="#ppt_y"/>
                                          </p:val>
                                        </p:tav>
                                      </p:tavLst>
                                    </p:anim>
                                  </p:childTnLst>
                                </p:cTn>
                              </p:par>
                              <p:par>
                                <p:cTn id="67" presetID="4" presetClass="entr" presetSubtype="16" fill="hold" nodeType="withEffect">
                                  <p:stCondLst>
                                    <p:cond delay="0"/>
                                  </p:stCondLst>
                                  <p:childTnLst>
                                    <p:set>
                                      <p:cBhvr>
                                        <p:cTn id="68" dur="1" fill="hold">
                                          <p:stCondLst>
                                            <p:cond delay="0"/>
                                          </p:stCondLst>
                                        </p:cTn>
                                        <p:tgtEl>
                                          <p:spTgt spid="16435"/>
                                        </p:tgtEl>
                                        <p:attrNameLst>
                                          <p:attrName>style.visibility</p:attrName>
                                        </p:attrNameLst>
                                      </p:cBhvr>
                                      <p:to>
                                        <p:strVal val="visible"/>
                                      </p:to>
                                    </p:set>
                                    <p:animEffect transition="in" filter="box(in)">
                                      <p:cBhvr>
                                        <p:cTn id="69" dur="500"/>
                                        <p:tgtEl>
                                          <p:spTgt spid="16435"/>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4" presetClass="entr" presetSubtype="16" fill="hold" nodeType="withEffect">
                                  <p:stCondLst>
                                    <p:cond delay="0"/>
                                  </p:stCondLst>
                                  <p:childTnLst>
                                    <p:set>
                                      <p:cBhvr>
                                        <p:cTn id="73" dur="1" fill="hold">
                                          <p:stCondLst>
                                            <p:cond delay="0"/>
                                          </p:stCondLst>
                                        </p:cTn>
                                        <p:tgtEl>
                                          <p:spTgt spid="16442"/>
                                        </p:tgtEl>
                                        <p:attrNameLst>
                                          <p:attrName>style.visibility</p:attrName>
                                        </p:attrNameLst>
                                      </p:cBhvr>
                                      <p:to>
                                        <p:strVal val="visible"/>
                                      </p:to>
                                    </p:set>
                                    <p:animEffect transition="in" filter="box(in)">
                                      <p:cBhvr>
                                        <p:cTn id="74" dur="500"/>
                                        <p:tgtEl>
                                          <p:spTgt spid="16442"/>
                                        </p:tgtEl>
                                      </p:cBhvr>
                                    </p:animEffect>
                                  </p:childTnLst>
                                </p:cTn>
                              </p:par>
                              <p:par>
                                <p:cTn id="75" presetID="4" presetClass="entr" presetSubtype="16" fill="hold" nodeType="withEffect">
                                  <p:stCondLst>
                                    <p:cond delay="0"/>
                                  </p:stCondLst>
                                  <p:childTnLst>
                                    <p:set>
                                      <p:cBhvr>
                                        <p:cTn id="76" dur="1" fill="hold">
                                          <p:stCondLst>
                                            <p:cond delay="0"/>
                                          </p:stCondLst>
                                        </p:cTn>
                                        <p:tgtEl>
                                          <p:spTgt spid="16442"/>
                                        </p:tgtEl>
                                        <p:attrNameLst>
                                          <p:attrName>style.visibility</p:attrName>
                                        </p:attrNameLst>
                                      </p:cBhvr>
                                      <p:to>
                                        <p:strVal val="visible"/>
                                      </p:to>
                                    </p:set>
                                    <p:animEffect transition="in" filter="box(in)">
                                      <p:cBhvr>
                                        <p:cTn id="77" dur="500"/>
                                        <p:tgtEl>
                                          <p:spTgt spid="16442"/>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6443"/>
                                        </p:tgtEl>
                                        <p:attrNameLst>
                                          <p:attrName>style.visibility</p:attrName>
                                        </p:attrNameLst>
                                      </p:cBhvr>
                                      <p:to>
                                        <p:strVal val="visible"/>
                                      </p:to>
                                    </p:set>
                                    <p:animEffect transition="in" filter="dissolve">
                                      <p:cBhvr>
                                        <p:cTn id="80" dur="500"/>
                                        <p:tgtEl>
                                          <p:spTgt spid="16443"/>
                                        </p:tgtEl>
                                      </p:cBhvr>
                                    </p:animEffect>
                                  </p:childTnLst>
                                </p:cTn>
                              </p:par>
                              <p:par>
                                <p:cTn id="81" presetID="4" presetClass="entr" presetSubtype="16" fill="hold" nodeType="withEffect">
                                  <p:stCondLst>
                                    <p:cond delay="0"/>
                                  </p:stCondLst>
                                  <p:childTnLst>
                                    <p:set>
                                      <p:cBhvr>
                                        <p:cTn id="82" dur="1" fill="hold">
                                          <p:stCondLst>
                                            <p:cond delay="0"/>
                                          </p:stCondLst>
                                        </p:cTn>
                                        <p:tgtEl>
                                          <p:spTgt spid="16440"/>
                                        </p:tgtEl>
                                        <p:attrNameLst>
                                          <p:attrName>style.visibility</p:attrName>
                                        </p:attrNameLst>
                                      </p:cBhvr>
                                      <p:to>
                                        <p:strVal val="visible"/>
                                      </p:to>
                                    </p:set>
                                    <p:animEffect transition="in" filter="box(in)">
                                      <p:cBhvr>
                                        <p:cTn id="83" dur="500"/>
                                        <p:tgtEl>
                                          <p:spTgt spid="16440"/>
                                        </p:tgtEl>
                                      </p:cBhvr>
                                    </p:animEffect>
                                  </p:childTnLst>
                                </p:cTn>
                              </p:par>
                              <p:par>
                                <p:cTn id="84" presetID="4" presetClass="entr" presetSubtype="16" fill="hold" nodeType="withEffect">
                                  <p:stCondLst>
                                    <p:cond delay="0"/>
                                  </p:stCondLst>
                                  <p:childTnLst>
                                    <p:set>
                                      <p:cBhvr>
                                        <p:cTn id="85" dur="1" fill="hold">
                                          <p:stCondLst>
                                            <p:cond delay="0"/>
                                          </p:stCondLst>
                                        </p:cTn>
                                        <p:tgtEl>
                                          <p:spTgt spid="16441"/>
                                        </p:tgtEl>
                                        <p:attrNameLst>
                                          <p:attrName>style.visibility</p:attrName>
                                        </p:attrNameLst>
                                      </p:cBhvr>
                                      <p:to>
                                        <p:strVal val="visible"/>
                                      </p:to>
                                    </p:set>
                                    <p:animEffect transition="in" filter="box(in)">
                                      <p:cBhvr>
                                        <p:cTn id="86" dur="500"/>
                                        <p:tgtEl>
                                          <p:spTgt spid="16441"/>
                                        </p:tgtEl>
                                      </p:cBhvr>
                                    </p:animEffect>
                                  </p:childTnLst>
                                </p:cTn>
                              </p:par>
                              <p:par>
                                <p:cTn id="87" presetID="9" presetClass="entr" presetSubtype="0" fill="hold" nodeType="withEffect">
                                  <p:stCondLst>
                                    <p:cond delay="0"/>
                                  </p:stCondLst>
                                  <p:childTnLst>
                                    <p:set>
                                      <p:cBhvr>
                                        <p:cTn id="88" dur="1" fill="hold">
                                          <p:stCondLst>
                                            <p:cond delay="0"/>
                                          </p:stCondLst>
                                        </p:cTn>
                                        <p:tgtEl>
                                          <p:spTgt spid="16403"/>
                                        </p:tgtEl>
                                        <p:attrNameLst>
                                          <p:attrName>style.visibility</p:attrName>
                                        </p:attrNameLst>
                                      </p:cBhvr>
                                      <p:to>
                                        <p:strVal val="visible"/>
                                      </p:to>
                                    </p:set>
                                    <p:animEffect transition="in" filter="dissolve">
                                      <p:cBhvr>
                                        <p:cTn id="89" dur="500"/>
                                        <p:tgtEl>
                                          <p:spTgt spid="16403"/>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16445"/>
                                        </p:tgtEl>
                                        <p:attrNameLst>
                                          <p:attrName>style.visibility</p:attrName>
                                        </p:attrNameLst>
                                      </p:cBhvr>
                                      <p:to>
                                        <p:strVal val="visible"/>
                                      </p:to>
                                    </p:set>
                                    <p:animEffect transition="in" filter="box(in)">
                                      <p:cBhvr>
                                        <p:cTn id="94" dur="500"/>
                                        <p:tgtEl>
                                          <p:spTgt spid="16445"/>
                                        </p:tgtEl>
                                      </p:cBhvr>
                                    </p:animEffect>
                                  </p:childTnLst>
                                </p:cTn>
                              </p:par>
                              <p:par>
                                <p:cTn id="95" presetID="4" presetClass="entr" presetSubtype="16" fill="hold" nodeType="withEffect">
                                  <p:stCondLst>
                                    <p:cond delay="0"/>
                                  </p:stCondLst>
                                  <p:childTnLst>
                                    <p:set>
                                      <p:cBhvr>
                                        <p:cTn id="96" dur="1" fill="hold">
                                          <p:stCondLst>
                                            <p:cond delay="0"/>
                                          </p:stCondLst>
                                        </p:cTn>
                                        <p:tgtEl>
                                          <p:spTgt spid="16444"/>
                                        </p:tgtEl>
                                        <p:attrNameLst>
                                          <p:attrName>style.visibility</p:attrName>
                                        </p:attrNameLst>
                                      </p:cBhvr>
                                      <p:to>
                                        <p:strVal val="visible"/>
                                      </p:to>
                                    </p:set>
                                    <p:animEffect transition="in" filter="box(in)">
                                      <p:cBhvr>
                                        <p:cTn id="97" dur="500"/>
                                        <p:tgtEl>
                                          <p:spTgt spid="16444"/>
                                        </p:tgtEl>
                                      </p:cBhvr>
                                    </p:animEffect>
                                  </p:childTnLst>
                                </p:cTn>
                              </p:par>
                              <p:par>
                                <p:cTn id="98" presetID="1" presetClass="entr" presetSubtype="0" fill="hold" grpId="0" nodeType="withEffect">
                                  <p:stCondLst>
                                    <p:cond delay="0"/>
                                  </p:stCondLst>
                                  <p:childTnLst>
                                    <p:set>
                                      <p:cBhvr>
                                        <p:cTn id="99" dur="1" fill="hold">
                                          <p:stCondLst>
                                            <p:cond delay="0"/>
                                          </p:stCondLst>
                                        </p:cTn>
                                        <p:tgtEl>
                                          <p:spTgt spid="3"/>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16446"/>
                                        </p:tgtEl>
                                        <p:attrNameLst>
                                          <p:attrName>style.visibility</p:attrName>
                                        </p:attrNameLst>
                                      </p:cBhvr>
                                      <p:to>
                                        <p:strVal val="visible"/>
                                      </p:to>
                                    </p:set>
                                    <p:animEffect transition="in" filter="box(in)">
                                      <p:cBhvr>
                                        <p:cTn id="104" dur="500"/>
                                        <p:tgtEl>
                                          <p:spTgt spid="16446"/>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16387"/>
                                        </p:tgtEl>
                                        <p:attrNameLst>
                                          <p:attrName>style.visibility</p:attrName>
                                        </p:attrNameLst>
                                      </p:cBhvr>
                                      <p:to>
                                        <p:strVal val="visible"/>
                                      </p:to>
                                    </p:set>
                                    <p:animEffect transition="in" filter="box(in)">
                                      <p:cBhvr>
                                        <p:cTn id="107" dur="500"/>
                                        <p:tgtEl>
                                          <p:spTgt spid="16387"/>
                                        </p:tgtEl>
                                      </p:cBhvr>
                                    </p:animEffect>
                                  </p:childTnLst>
                                </p:cTn>
                              </p:par>
                              <p:par>
                                <p:cTn id="108" presetID="4" presetClass="entr" presetSubtype="16" fill="hold" nodeType="withEffect">
                                  <p:stCondLst>
                                    <p:cond delay="0"/>
                                  </p:stCondLst>
                                  <p:childTnLst>
                                    <p:set>
                                      <p:cBhvr>
                                        <p:cTn id="109" dur="1" fill="hold">
                                          <p:stCondLst>
                                            <p:cond delay="0"/>
                                          </p:stCondLst>
                                        </p:cTn>
                                        <p:tgtEl>
                                          <p:spTgt spid="16447"/>
                                        </p:tgtEl>
                                        <p:attrNameLst>
                                          <p:attrName>style.visibility</p:attrName>
                                        </p:attrNameLst>
                                      </p:cBhvr>
                                      <p:to>
                                        <p:strVal val="visible"/>
                                      </p:to>
                                    </p:set>
                                    <p:animEffect transition="in" filter="box(in)">
                                      <p:cBhvr>
                                        <p:cTn id="110" dur="500"/>
                                        <p:tgtEl>
                                          <p:spTgt spid="16447"/>
                                        </p:tgtEl>
                                      </p:cBhvr>
                                    </p:animEffect>
                                  </p:childTnLst>
                                </p:cTn>
                              </p:par>
                              <p:par>
                                <p:cTn id="111" presetID="4" presetClass="entr" presetSubtype="16" fill="hold" grpId="0" nodeType="withEffect">
                                  <p:stCondLst>
                                    <p:cond delay="0"/>
                                  </p:stCondLst>
                                  <p:childTnLst>
                                    <p:set>
                                      <p:cBhvr>
                                        <p:cTn id="112" dur="1" fill="hold">
                                          <p:stCondLst>
                                            <p:cond delay="0"/>
                                          </p:stCondLst>
                                        </p:cTn>
                                        <p:tgtEl>
                                          <p:spTgt spid="16386"/>
                                        </p:tgtEl>
                                        <p:attrNameLst>
                                          <p:attrName>style.visibility</p:attrName>
                                        </p:attrNameLst>
                                      </p:cBhvr>
                                      <p:to>
                                        <p:strVal val="visible"/>
                                      </p:to>
                                    </p:set>
                                    <p:animEffect transition="in" filter="box(in)">
                                      <p:cBhvr>
                                        <p:cTn id="113" dur="500"/>
                                        <p:tgtEl>
                                          <p:spTgt spid="16386"/>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16451"/>
                                        </p:tgtEl>
                                        <p:attrNameLst>
                                          <p:attrName>style.visibility</p:attrName>
                                        </p:attrNameLst>
                                      </p:cBhvr>
                                      <p:to>
                                        <p:strVal val="visible"/>
                                      </p:to>
                                    </p:set>
                                    <p:anim calcmode="lin" valueType="num">
                                      <p:cBhvr additive="base">
                                        <p:cTn id="118" dur="500" fill="hold"/>
                                        <p:tgtEl>
                                          <p:spTgt spid="16451"/>
                                        </p:tgtEl>
                                        <p:attrNameLst>
                                          <p:attrName>ppt_x</p:attrName>
                                        </p:attrNameLst>
                                      </p:cBhvr>
                                      <p:tavLst>
                                        <p:tav tm="0">
                                          <p:val>
                                            <p:strVal val="0-#ppt_w/2"/>
                                          </p:val>
                                        </p:tav>
                                        <p:tav tm="100000">
                                          <p:val>
                                            <p:strVal val="#ppt_x"/>
                                          </p:val>
                                        </p:tav>
                                      </p:tavLst>
                                    </p:anim>
                                    <p:anim calcmode="lin" valueType="num">
                                      <p:cBhvr additive="base">
                                        <p:cTn id="119" dur="500" fill="hold"/>
                                        <p:tgtEl>
                                          <p:spTgt spid="16451"/>
                                        </p:tgtEl>
                                        <p:attrNameLst>
                                          <p:attrName>ppt_y</p:attrName>
                                        </p:attrNameLst>
                                      </p:cBhvr>
                                      <p:tavLst>
                                        <p:tav tm="0">
                                          <p:val>
                                            <p:strVal val="#ppt_y"/>
                                          </p:val>
                                        </p:tav>
                                        <p:tav tm="100000">
                                          <p:val>
                                            <p:strVal val="#ppt_y"/>
                                          </p:val>
                                        </p:tav>
                                      </p:tavLst>
                                    </p:anim>
                                  </p:childTnLst>
                                </p:cTn>
                              </p:par>
                            </p:childTnLst>
                          </p:cTn>
                        </p:par>
                        <p:par>
                          <p:cTn id="120" fill="hold" nodeType="afterGroup">
                            <p:stCondLst>
                              <p:cond delay="500"/>
                            </p:stCondLst>
                            <p:childTnLst>
                              <p:par>
                                <p:cTn id="121" presetID="4" presetClass="entr" presetSubtype="16" fill="hold" nodeType="afterEffect">
                                  <p:stCondLst>
                                    <p:cond delay="0"/>
                                  </p:stCondLst>
                                  <p:childTnLst>
                                    <p:set>
                                      <p:cBhvr>
                                        <p:cTn id="122" dur="1" fill="hold">
                                          <p:stCondLst>
                                            <p:cond delay="0"/>
                                          </p:stCondLst>
                                        </p:cTn>
                                        <p:tgtEl>
                                          <p:spTgt spid="16448"/>
                                        </p:tgtEl>
                                        <p:attrNameLst>
                                          <p:attrName>style.visibility</p:attrName>
                                        </p:attrNameLst>
                                      </p:cBhvr>
                                      <p:to>
                                        <p:strVal val="visible"/>
                                      </p:to>
                                    </p:set>
                                    <p:animEffect transition="in" filter="box(in)">
                                      <p:cBhvr>
                                        <p:cTn id="123" dur="500"/>
                                        <p:tgtEl>
                                          <p:spTgt spid="16448"/>
                                        </p:tgtEl>
                                      </p:cBhvr>
                                    </p:animEffect>
                                  </p:childTnLst>
                                </p:cTn>
                              </p:par>
                            </p:childTnLst>
                          </p:cTn>
                        </p:par>
                        <p:par>
                          <p:cTn id="124" fill="hold" nodeType="afterGroup">
                            <p:stCondLst>
                              <p:cond delay="1000"/>
                            </p:stCondLst>
                            <p:childTnLst>
                              <p:par>
                                <p:cTn id="125" presetID="9" presetClass="entr" presetSubtype="0" fill="hold" grpId="0" nodeType="afterEffect">
                                  <p:stCondLst>
                                    <p:cond delay="0"/>
                                  </p:stCondLst>
                                  <p:childTnLst>
                                    <p:set>
                                      <p:cBhvr>
                                        <p:cTn id="126" dur="1" fill="hold">
                                          <p:stCondLst>
                                            <p:cond delay="0"/>
                                          </p:stCondLst>
                                        </p:cTn>
                                        <p:tgtEl>
                                          <p:spTgt spid="16455"/>
                                        </p:tgtEl>
                                        <p:attrNameLst>
                                          <p:attrName>style.visibility</p:attrName>
                                        </p:attrNameLst>
                                      </p:cBhvr>
                                      <p:to>
                                        <p:strVal val="visible"/>
                                      </p:to>
                                    </p:set>
                                    <p:animEffect transition="in" filter="dissolve">
                                      <p:cBhvr>
                                        <p:cTn id="127" dur="500"/>
                                        <p:tgtEl>
                                          <p:spTgt spid="16455"/>
                                        </p:tgtEl>
                                      </p:cBhvr>
                                    </p:animEffect>
                                  </p:childTnLst>
                                </p:cTn>
                              </p:par>
                            </p:childTnLst>
                          </p:cTn>
                        </p:par>
                        <p:par>
                          <p:cTn id="128" fill="hold" nodeType="afterGroup">
                            <p:stCondLst>
                              <p:cond delay="1500"/>
                            </p:stCondLst>
                            <p:childTnLst>
                              <p:par>
                                <p:cTn id="129" presetID="4" presetClass="entr" presetSubtype="16" fill="hold" nodeType="afterEffect">
                                  <p:stCondLst>
                                    <p:cond delay="0"/>
                                  </p:stCondLst>
                                  <p:childTnLst>
                                    <p:set>
                                      <p:cBhvr>
                                        <p:cTn id="130" dur="1" fill="hold">
                                          <p:stCondLst>
                                            <p:cond delay="0"/>
                                          </p:stCondLst>
                                        </p:cTn>
                                        <p:tgtEl>
                                          <p:spTgt spid="16452"/>
                                        </p:tgtEl>
                                        <p:attrNameLst>
                                          <p:attrName>style.visibility</p:attrName>
                                        </p:attrNameLst>
                                      </p:cBhvr>
                                      <p:to>
                                        <p:strVal val="visible"/>
                                      </p:to>
                                    </p:set>
                                    <p:animEffect transition="in" filter="box(in)">
                                      <p:cBhvr>
                                        <p:cTn id="131" dur="500"/>
                                        <p:tgtEl>
                                          <p:spTgt spid="16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p:bldP spid="16389" grpId="0"/>
      <p:bldP spid="16391" grpId="0" animBg="1"/>
      <p:bldP spid="16393" grpId="0" animBg="1"/>
      <p:bldP spid="16396" grpId="0" animBg="1"/>
      <p:bldP spid="16398" grpId="0"/>
      <p:bldP spid="16399" grpId="0"/>
      <p:bldP spid="16400" grpId="0"/>
      <p:bldP spid="16401" grpId="0"/>
      <p:bldP spid="16402" grpId="0"/>
      <p:bldP spid="16433" grpId="0" animBg="1"/>
      <p:bldP spid="16434" grpId="0" animBg="1"/>
      <p:bldP spid="16443" grpId="0"/>
      <p:bldP spid="16445" grpId="0"/>
      <p:bldP spid="16446" grpId="0"/>
      <p:bldP spid="16451" grpId="0"/>
      <p:bldP spid="16455"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E119-859F-B740-6B45-A4C0C1EF2AEB}"/>
              </a:ext>
            </a:extLst>
          </p:cNvPr>
          <p:cNvSpPr>
            <a:spLocks noGrp="1"/>
          </p:cNvSpPr>
          <p:nvPr>
            <p:ph type="title"/>
          </p:nvPr>
        </p:nvSpPr>
        <p:spPr>
          <a:xfrm>
            <a:off x="457200" y="838200"/>
            <a:ext cx="8229600" cy="1143000"/>
          </a:xfrm>
        </p:spPr>
        <p:txBody>
          <a:bodyPr/>
          <a:lstStyle/>
          <a:p>
            <a:r>
              <a:rPr lang="en-US" dirty="0"/>
              <a:t>Would you expect the two transverse branches to be degenerate? </a:t>
            </a:r>
          </a:p>
        </p:txBody>
      </p:sp>
      <p:sp>
        <p:nvSpPr>
          <p:cNvPr id="3" name="Content Placeholder 2">
            <a:extLst>
              <a:ext uri="{FF2B5EF4-FFF2-40B4-BE49-F238E27FC236}">
                <a16:creationId xmlns:a16="http://schemas.microsoft.com/office/drawing/2014/main" id="{617A71D3-393B-AE5D-0519-124DADD87EDA}"/>
              </a:ext>
            </a:extLst>
          </p:cNvPr>
          <p:cNvSpPr>
            <a:spLocks noGrp="1"/>
          </p:cNvSpPr>
          <p:nvPr>
            <p:ph idx="1"/>
          </p:nvPr>
        </p:nvSpPr>
        <p:spPr>
          <a:xfrm>
            <a:off x="457200" y="3124200"/>
            <a:ext cx="8229600" cy="3001963"/>
          </a:xfrm>
        </p:spPr>
        <p:txBody>
          <a:bodyPr/>
          <a:lstStyle/>
          <a:p>
            <a:pPr marL="0" indent="0" algn="ctr">
              <a:buNone/>
            </a:pPr>
            <a:r>
              <a:rPr lang="en-US" dirty="0"/>
              <a:t>Think about a tetragonal lattice to debate this.</a:t>
            </a:r>
          </a:p>
        </p:txBody>
      </p:sp>
    </p:spTree>
    <p:extLst>
      <p:ext uri="{BB962C8B-B14F-4D97-AF65-F5344CB8AC3E}">
        <p14:creationId xmlns:p14="http://schemas.microsoft.com/office/powerpoint/2010/main" val="12861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3">
            <a:extLst>
              <a:ext uri="{FF2B5EF4-FFF2-40B4-BE49-F238E27FC236}">
                <a16:creationId xmlns:a16="http://schemas.microsoft.com/office/drawing/2014/main" id="{0F71294B-00EE-4A8F-8DCC-169DB5789E08}"/>
              </a:ext>
            </a:extLst>
          </p:cNvPr>
          <p:cNvSpPr>
            <a:spLocks noGrp="1" noChangeArrowheads="1"/>
          </p:cNvSpPr>
          <p:nvPr>
            <p:ph type="title"/>
          </p:nvPr>
        </p:nvSpPr>
        <p:spPr>
          <a:xfrm>
            <a:off x="457200" y="0"/>
            <a:ext cx="8229600" cy="1143000"/>
          </a:xfrm>
        </p:spPr>
        <p:txBody>
          <a:bodyPr/>
          <a:lstStyle/>
          <a:p>
            <a:r>
              <a:rPr lang="en-US" altLang="en-US"/>
              <a:t>Number and Type of Branches</a:t>
            </a:r>
          </a:p>
        </p:txBody>
      </p:sp>
      <p:sp>
        <p:nvSpPr>
          <p:cNvPr id="5" name="Content Placeholder 4">
            <a:extLst>
              <a:ext uri="{FF2B5EF4-FFF2-40B4-BE49-F238E27FC236}">
                <a16:creationId xmlns:a16="http://schemas.microsoft.com/office/drawing/2014/main" id="{B3898B6D-6C5D-428B-88E3-021F82151CAC}"/>
              </a:ext>
            </a:extLst>
          </p:cNvPr>
          <p:cNvSpPr>
            <a:spLocks noGrp="1" noChangeArrowheads="1"/>
          </p:cNvSpPr>
          <p:nvPr>
            <p:ph idx="1"/>
          </p:nvPr>
        </p:nvSpPr>
        <p:spPr>
          <a:xfrm>
            <a:off x="0" y="1066800"/>
            <a:ext cx="5105400" cy="4343400"/>
          </a:xfrm>
        </p:spPr>
        <p:txBody>
          <a:bodyPr/>
          <a:lstStyle/>
          <a:p>
            <a:r>
              <a:rPr lang="en-US" altLang="en-US" sz="2800"/>
              <a:t>Every crystal has 3 acoustic branches, 1 longitudinal and 2 transverse </a:t>
            </a:r>
          </a:p>
          <a:p>
            <a:r>
              <a:rPr lang="en-US" altLang="en-US" sz="2800"/>
              <a:t>Every additional atom in the primitive basis contributes 3 further optical branches (again 2 transverse and 1 longitudinal)</a:t>
            </a:r>
          </a:p>
        </p:txBody>
      </p:sp>
      <p:pic>
        <p:nvPicPr>
          <p:cNvPr id="246788" name="Picture 8" descr="Z:\Figures\fig22.14.JPG">
            <a:extLst>
              <a:ext uri="{FF2B5EF4-FFF2-40B4-BE49-F238E27FC236}">
                <a16:creationId xmlns:a16="http://schemas.microsoft.com/office/drawing/2014/main" id="{09B0E5CA-7BFD-4B33-808B-A288BADA3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1" t="4301" r="2911" b="4301"/>
          <a:stretch>
            <a:fillRect/>
          </a:stretch>
        </p:blipFill>
        <p:spPr bwMode="auto">
          <a:xfrm>
            <a:off x="5105400" y="990600"/>
            <a:ext cx="388620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5">
            <a:extLst>
              <a:ext uri="{FF2B5EF4-FFF2-40B4-BE49-F238E27FC236}">
                <a16:creationId xmlns:a16="http://schemas.microsoft.com/office/drawing/2014/main" id="{2D7596EB-C73C-4B13-BCB1-9E569A1D5695}"/>
              </a:ext>
            </a:extLst>
          </p:cNvPr>
          <p:cNvSpPr>
            <a:spLocks noChangeArrowheads="1"/>
          </p:cNvSpPr>
          <p:nvPr/>
        </p:nvSpPr>
        <p:spPr bwMode="auto">
          <a:xfrm>
            <a:off x="685800" y="4572000"/>
            <a:ext cx="7848600" cy="2232025"/>
          </a:xfrm>
          <a:prstGeom prst="horizontalScroll">
            <a:avLst>
              <a:gd name="adj"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9" name="Group 16">
            <a:extLst>
              <a:ext uri="{FF2B5EF4-FFF2-40B4-BE49-F238E27FC236}">
                <a16:creationId xmlns:a16="http://schemas.microsoft.com/office/drawing/2014/main" id="{ADDB05DC-3947-46F4-B8E2-24F93A29140B}"/>
              </a:ext>
            </a:extLst>
          </p:cNvPr>
          <p:cNvGrpSpPr>
            <a:grpSpLocks/>
          </p:cNvGrpSpPr>
          <p:nvPr/>
        </p:nvGrpSpPr>
        <p:grpSpPr bwMode="auto">
          <a:xfrm>
            <a:off x="1066800" y="5003800"/>
            <a:ext cx="5953125" cy="396875"/>
            <a:chOff x="288" y="3200"/>
            <a:chExt cx="3750" cy="250"/>
          </a:xfrm>
        </p:grpSpPr>
        <p:sp>
          <p:nvSpPr>
            <p:cNvPr id="246800" name="Text Box 17">
              <a:extLst>
                <a:ext uri="{FF2B5EF4-FFF2-40B4-BE49-F238E27FC236}">
                  <a16:creationId xmlns:a16="http://schemas.microsoft.com/office/drawing/2014/main" id="{48C1DA80-2C91-4349-97D4-95625F3FFEFA}"/>
                </a:ext>
              </a:extLst>
            </p:cNvPr>
            <p:cNvSpPr txBox="1">
              <a:spLocks noChangeArrowheads="1"/>
            </p:cNvSpPr>
            <p:nvPr/>
          </p:nvSpPr>
          <p:spPr bwMode="auto">
            <a:xfrm>
              <a:off x="288" y="3200"/>
              <a:ext cx="375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p</a:t>
              </a:r>
              <a:r>
                <a:rPr lang="en-US" altLang="en-US" sz="1800"/>
                <a:t> atoms/primitive unit cell (     primitive basis of p atoms):</a:t>
              </a:r>
            </a:p>
          </p:txBody>
        </p:sp>
        <p:sp>
          <p:nvSpPr>
            <p:cNvPr id="246801" name="AutoShape 18">
              <a:extLst>
                <a:ext uri="{FF2B5EF4-FFF2-40B4-BE49-F238E27FC236}">
                  <a16:creationId xmlns:a16="http://schemas.microsoft.com/office/drawing/2014/main" id="{8BA3C97C-0FF7-4869-B4B3-00596A7C4BED}"/>
                </a:ext>
              </a:extLst>
            </p:cNvPr>
            <p:cNvSpPr>
              <a:spLocks noChangeArrowheads="1"/>
            </p:cNvSpPr>
            <p:nvPr/>
          </p:nvSpPr>
          <p:spPr bwMode="auto">
            <a:xfrm>
              <a:off x="2032" y="3288"/>
              <a:ext cx="192" cy="96"/>
            </a:xfrm>
            <a:prstGeom prst="leftRight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12" name="AutoShape 19">
            <a:extLst>
              <a:ext uri="{FF2B5EF4-FFF2-40B4-BE49-F238E27FC236}">
                <a16:creationId xmlns:a16="http://schemas.microsoft.com/office/drawing/2014/main" id="{C502175A-E682-4FA0-B17E-D66AE74DED77}"/>
              </a:ext>
            </a:extLst>
          </p:cNvPr>
          <p:cNvSpPr>
            <a:spLocks noChangeArrowheads="1"/>
          </p:cNvSpPr>
          <p:nvPr/>
        </p:nvSpPr>
        <p:spPr bwMode="auto">
          <a:xfrm>
            <a:off x="1143000" y="5562600"/>
            <a:ext cx="304800" cy="228600"/>
          </a:xfrm>
          <a:prstGeom prst="rightArrow">
            <a:avLst>
              <a:gd name="adj1" fmla="val 50000"/>
              <a:gd name="adj2"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 name="Text Box 20">
            <a:extLst>
              <a:ext uri="{FF2B5EF4-FFF2-40B4-BE49-F238E27FC236}">
                <a16:creationId xmlns:a16="http://schemas.microsoft.com/office/drawing/2014/main" id="{9BB21631-E375-40FA-9386-D6A2E3CD17FB}"/>
              </a:ext>
            </a:extLst>
          </p:cNvPr>
          <p:cNvSpPr txBox="1">
            <a:spLocks noChangeArrowheads="1"/>
          </p:cNvSpPr>
          <p:nvPr/>
        </p:nvSpPr>
        <p:spPr bwMode="auto">
          <a:xfrm>
            <a:off x="1454150" y="5486400"/>
            <a:ext cx="227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3 acoustic branches </a:t>
            </a:r>
          </a:p>
        </p:txBody>
      </p:sp>
      <p:sp>
        <p:nvSpPr>
          <p:cNvPr id="14" name="Text Box 21">
            <a:extLst>
              <a:ext uri="{FF2B5EF4-FFF2-40B4-BE49-F238E27FC236}">
                <a16:creationId xmlns:a16="http://schemas.microsoft.com/office/drawing/2014/main" id="{ED0CED5E-FC7A-4FA0-9AD2-1D072C05F133}"/>
              </a:ext>
            </a:extLst>
          </p:cNvPr>
          <p:cNvSpPr txBox="1">
            <a:spLocks noChangeArrowheads="1"/>
          </p:cNvSpPr>
          <p:nvPr/>
        </p:nvSpPr>
        <p:spPr bwMode="auto">
          <a:xfrm>
            <a:off x="3581400" y="5486400"/>
            <a:ext cx="278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+ 3(p-1) optical branches </a:t>
            </a:r>
          </a:p>
        </p:txBody>
      </p:sp>
      <p:sp>
        <p:nvSpPr>
          <p:cNvPr id="15" name="Text Box 22">
            <a:extLst>
              <a:ext uri="{FF2B5EF4-FFF2-40B4-BE49-F238E27FC236}">
                <a16:creationId xmlns:a16="http://schemas.microsoft.com/office/drawing/2014/main" id="{A96CCF8B-0CB4-4A60-98D7-29ED20FE758F}"/>
              </a:ext>
            </a:extLst>
          </p:cNvPr>
          <p:cNvSpPr txBox="1">
            <a:spLocks noChangeArrowheads="1"/>
          </p:cNvSpPr>
          <p:nvPr/>
        </p:nvSpPr>
        <p:spPr bwMode="auto">
          <a:xfrm>
            <a:off x="6248400" y="5486400"/>
            <a:ext cx="170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3p branches </a:t>
            </a:r>
          </a:p>
        </p:txBody>
      </p:sp>
      <p:sp>
        <p:nvSpPr>
          <p:cNvPr id="16" name="AutoShape 23">
            <a:extLst>
              <a:ext uri="{FF2B5EF4-FFF2-40B4-BE49-F238E27FC236}">
                <a16:creationId xmlns:a16="http://schemas.microsoft.com/office/drawing/2014/main" id="{9FFD384E-911F-4292-8639-F75ABC549C69}"/>
              </a:ext>
            </a:extLst>
          </p:cNvPr>
          <p:cNvSpPr>
            <a:spLocks noChangeArrowheads="1"/>
          </p:cNvSpPr>
          <p:nvPr/>
        </p:nvSpPr>
        <p:spPr bwMode="auto">
          <a:xfrm>
            <a:off x="1600200" y="5791200"/>
            <a:ext cx="2057400" cy="685800"/>
          </a:xfrm>
          <a:prstGeom prst="upArrowCallout">
            <a:avLst>
              <a:gd name="adj1" fmla="val 23139"/>
              <a:gd name="adj2" fmla="val 45375"/>
              <a:gd name="adj3" fmla="val 1818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1LA +2TA</a:t>
            </a:r>
          </a:p>
        </p:txBody>
      </p:sp>
      <p:sp>
        <p:nvSpPr>
          <p:cNvPr id="17" name="AutoShape 24">
            <a:extLst>
              <a:ext uri="{FF2B5EF4-FFF2-40B4-BE49-F238E27FC236}">
                <a16:creationId xmlns:a16="http://schemas.microsoft.com/office/drawing/2014/main" id="{14021241-AF32-4AD8-B410-BD3BAA4CBE5A}"/>
              </a:ext>
            </a:extLst>
          </p:cNvPr>
          <p:cNvSpPr>
            <a:spLocks noChangeArrowheads="1"/>
          </p:cNvSpPr>
          <p:nvPr/>
        </p:nvSpPr>
        <p:spPr bwMode="auto">
          <a:xfrm>
            <a:off x="4114800" y="5791200"/>
            <a:ext cx="2057400" cy="685800"/>
          </a:xfrm>
          <a:prstGeom prst="upArrowCallout">
            <a:avLst>
              <a:gd name="adj1" fmla="val 23139"/>
              <a:gd name="adj2" fmla="val 45375"/>
              <a:gd name="adj3" fmla="val 1818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(p-1)LO +2(p-1)TO</a:t>
            </a:r>
          </a:p>
        </p:txBody>
      </p:sp>
      <p:pic>
        <p:nvPicPr>
          <p:cNvPr id="2" name="Picture 1">
            <a:extLst>
              <a:ext uri="{FF2B5EF4-FFF2-40B4-BE49-F238E27FC236}">
                <a16:creationId xmlns:a16="http://schemas.microsoft.com/office/drawing/2014/main" id="{07319B04-0B69-4826-9AD7-85C9A47CFA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1408113"/>
            <a:ext cx="3238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98" name="Rectangle 2">
            <a:extLst>
              <a:ext uri="{FF2B5EF4-FFF2-40B4-BE49-F238E27FC236}">
                <a16:creationId xmlns:a16="http://schemas.microsoft.com/office/drawing/2014/main" id="{A691C1CD-527A-4C77-9C0D-B21634B700C5}"/>
              </a:ext>
            </a:extLst>
          </p:cNvPr>
          <p:cNvSpPr>
            <a:spLocks noChangeArrowheads="1"/>
          </p:cNvSpPr>
          <p:nvPr/>
        </p:nvSpPr>
        <p:spPr bwMode="auto">
          <a:xfrm>
            <a:off x="5100638" y="3521075"/>
            <a:ext cx="40433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Sometimes transverse will be degenerate</a:t>
            </a:r>
          </a:p>
          <a:p>
            <a:pPr algn="ctr">
              <a:spcBef>
                <a:spcPct val="0"/>
              </a:spcBef>
              <a:buFontTx/>
              <a:buNone/>
            </a:pPr>
            <a:r>
              <a:rPr lang="en-US" altLang="en-US" sz="2400" b="1">
                <a:solidFill>
                  <a:srgbClr val="FF0000"/>
                </a:solidFill>
              </a:rPr>
              <a:t>How would you know which </a:t>
            </a:r>
          </a:p>
          <a:p>
            <a:pPr algn="ctr">
              <a:spcBef>
                <a:spcPct val="0"/>
              </a:spcBef>
              <a:buFontTx/>
              <a:buNone/>
            </a:pPr>
            <a:r>
              <a:rPr lang="en-US" altLang="en-US" sz="2400" b="1">
                <a:solidFill>
                  <a:srgbClr val="FF0000"/>
                </a:solidFill>
              </a:rPr>
              <a:t>branch is longitudinal?</a:t>
            </a:r>
          </a:p>
        </p:txBody>
      </p:sp>
      <p:sp>
        <p:nvSpPr>
          <p:cNvPr id="18" name="Rectangle 17">
            <a:extLst>
              <a:ext uri="{FF2B5EF4-FFF2-40B4-BE49-F238E27FC236}">
                <a16:creationId xmlns:a16="http://schemas.microsoft.com/office/drawing/2014/main" id="{14F18F9C-EEBD-40D5-998D-790C6209A09F}"/>
              </a:ext>
            </a:extLst>
          </p:cNvPr>
          <p:cNvSpPr>
            <a:spLocks noChangeArrowheads="1"/>
          </p:cNvSpPr>
          <p:nvPr/>
        </p:nvSpPr>
        <p:spPr bwMode="auto">
          <a:xfrm>
            <a:off x="1789113" y="6477000"/>
            <a:ext cx="5954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How many branches and of what type for a perovskite ABO</a:t>
            </a:r>
            <a:r>
              <a:rPr lang="en-US" altLang="en-US" sz="1800" baseline="-25000"/>
              <a:t>3</a:t>
            </a:r>
            <a:r>
              <a:rPr lang="en-US" altLang="en-US" sz="1800"/>
              <a:t>?</a:t>
            </a:r>
            <a:endParaRPr lang="en-US" alt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4"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childTnLst>
                          </p:cTn>
                        </p:par>
                        <p:par>
                          <p:cTn id="32" fill="hold" nodeType="afterGroup">
                            <p:stCondLst>
                              <p:cond delay="1500"/>
                            </p:stCondLst>
                            <p:childTnLst>
                              <p:par>
                                <p:cTn id="33" presetID="4"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ox(in)">
                                      <p:cBhvr>
                                        <p:cTn id="35" dur="500"/>
                                        <p:tgtEl>
                                          <p:spTgt spid="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1"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12" grpId="0" animBg="1"/>
      <p:bldP spid="13" grpId="0"/>
      <p:bldP spid="14" grpId="0"/>
      <p:bldP spid="15" grpId="0"/>
      <p:bldP spid="16" grpId="0" animBg="1"/>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860" y="6065838"/>
            <a:ext cx="7226140" cy="792162"/>
          </a:xfrm>
        </p:spPr>
        <p:txBody>
          <a:bodyPr/>
          <a:lstStyle/>
          <a:p>
            <a:pPr algn="r"/>
            <a:r>
              <a:rPr lang="en-US" dirty="0"/>
              <a:t>2D Square Lattice</a:t>
            </a:r>
          </a:p>
        </p:txBody>
      </p:sp>
      <p:sp>
        <p:nvSpPr>
          <p:cNvPr id="6" name="Oval 36"/>
          <p:cNvSpPr>
            <a:spLocks noChangeArrowheads="1"/>
          </p:cNvSpPr>
          <p:nvPr/>
        </p:nvSpPr>
        <p:spPr bwMode="auto">
          <a:xfrm>
            <a:off x="2515395" y="3565526"/>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7" name="Oval 36"/>
          <p:cNvSpPr>
            <a:spLocks noChangeArrowheads="1"/>
          </p:cNvSpPr>
          <p:nvPr/>
        </p:nvSpPr>
        <p:spPr bwMode="auto">
          <a:xfrm>
            <a:off x="4221163" y="3502503"/>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8" name="Oval 36"/>
          <p:cNvSpPr>
            <a:spLocks noChangeArrowheads="1"/>
          </p:cNvSpPr>
          <p:nvPr/>
        </p:nvSpPr>
        <p:spPr bwMode="auto">
          <a:xfrm>
            <a:off x="830104" y="3531554"/>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1" name="Oval 36"/>
          <p:cNvSpPr>
            <a:spLocks noChangeArrowheads="1"/>
          </p:cNvSpPr>
          <p:nvPr/>
        </p:nvSpPr>
        <p:spPr bwMode="auto">
          <a:xfrm>
            <a:off x="2514918" y="1787210"/>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2" name="Oval 36"/>
          <p:cNvSpPr>
            <a:spLocks noChangeArrowheads="1"/>
          </p:cNvSpPr>
          <p:nvPr/>
        </p:nvSpPr>
        <p:spPr bwMode="auto">
          <a:xfrm>
            <a:off x="2552859" y="5367338"/>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30" name="Content Placeholder 2"/>
          <p:cNvSpPr>
            <a:spLocks noGrp="1"/>
          </p:cNvSpPr>
          <p:nvPr>
            <p:ph idx="1"/>
          </p:nvPr>
        </p:nvSpPr>
        <p:spPr>
          <a:xfrm>
            <a:off x="4572000" y="317985"/>
            <a:ext cx="4410550" cy="1869757"/>
          </a:xfrm>
        </p:spPr>
        <p:txBody>
          <a:bodyPr>
            <a:normAutofit/>
          </a:bodyPr>
          <a:lstStyle/>
          <a:p>
            <a:pPr marL="0" indent="0" algn="ctr">
              <a:buNone/>
            </a:pPr>
            <a:r>
              <a:rPr lang="en-US" dirty="0"/>
              <a:t>Write down the equation(s) of motion and guess solution</a:t>
            </a:r>
            <a:endParaRPr lang="en-US" sz="2800" dirty="0"/>
          </a:p>
        </p:txBody>
      </p:sp>
      <p:sp>
        <p:nvSpPr>
          <p:cNvPr id="3" name="Oval 36">
            <a:extLst>
              <a:ext uri="{FF2B5EF4-FFF2-40B4-BE49-F238E27FC236}">
                <a16:creationId xmlns:a16="http://schemas.microsoft.com/office/drawing/2014/main" id="{9E328E79-7B44-4144-9E12-27F8AF82C172}"/>
              </a:ext>
            </a:extLst>
          </p:cNvPr>
          <p:cNvSpPr>
            <a:spLocks noChangeArrowheads="1"/>
          </p:cNvSpPr>
          <p:nvPr/>
        </p:nvSpPr>
        <p:spPr bwMode="auto">
          <a:xfrm>
            <a:off x="830104" y="1787210"/>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3" name="Oval 36">
            <a:extLst>
              <a:ext uri="{FF2B5EF4-FFF2-40B4-BE49-F238E27FC236}">
                <a16:creationId xmlns:a16="http://schemas.microsoft.com/office/drawing/2014/main" id="{802AE90A-EFCC-4BE0-B55C-6DD29F32F617}"/>
              </a:ext>
            </a:extLst>
          </p:cNvPr>
          <p:cNvSpPr>
            <a:spLocks noChangeArrowheads="1"/>
          </p:cNvSpPr>
          <p:nvPr/>
        </p:nvSpPr>
        <p:spPr bwMode="auto">
          <a:xfrm>
            <a:off x="830103" y="5367338"/>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21" name="Oval 36">
            <a:extLst>
              <a:ext uri="{FF2B5EF4-FFF2-40B4-BE49-F238E27FC236}">
                <a16:creationId xmlns:a16="http://schemas.microsoft.com/office/drawing/2014/main" id="{82C8995B-49ED-4762-A16A-528B929BB727}"/>
              </a:ext>
            </a:extLst>
          </p:cNvPr>
          <p:cNvSpPr>
            <a:spLocks noChangeArrowheads="1"/>
          </p:cNvSpPr>
          <p:nvPr/>
        </p:nvSpPr>
        <p:spPr bwMode="auto">
          <a:xfrm>
            <a:off x="4221162" y="5367338"/>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23" name="Oval 36">
            <a:extLst>
              <a:ext uri="{FF2B5EF4-FFF2-40B4-BE49-F238E27FC236}">
                <a16:creationId xmlns:a16="http://schemas.microsoft.com/office/drawing/2014/main" id="{1DAB0FF5-1D5A-4713-A59A-DE86DEB18093}"/>
              </a:ext>
            </a:extLst>
          </p:cNvPr>
          <p:cNvSpPr>
            <a:spLocks noChangeArrowheads="1"/>
          </p:cNvSpPr>
          <p:nvPr/>
        </p:nvSpPr>
        <p:spPr bwMode="auto">
          <a:xfrm>
            <a:off x="4223177" y="1787210"/>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Tree>
    <p:extLst>
      <p:ext uri="{BB962C8B-B14F-4D97-AF65-F5344CB8AC3E}">
        <p14:creationId xmlns:p14="http://schemas.microsoft.com/office/powerpoint/2010/main" val="29099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860" y="6065838"/>
            <a:ext cx="7226140" cy="792162"/>
          </a:xfrm>
        </p:spPr>
        <p:txBody>
          <a:bodyPr/>
          <a:lstStyle/>
          <a:p>
            <a:pPr algn="r"/>
            <a:r>
              <a:rPr lang="en-US" dirty="0"/>
              <a:t>2D Square Lattice</a:t>
            </a:r>
          </a:p>
        </p:txBody>
      </p:sp>
      <p:sp>
        <p:nvSpPr>
          <p:cNvPr id="4" name="Freeform 30"/>
          <p:cNvSpPr>
            <a:spLocks/>
          </p:cNvSpPr>
          <p:nvPr/>
        </p:nvSpPr>
        <p:spPr bwMode="auto">
          <a:xfrm>
            <a:off x="1289845" y="3685382"/>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ln>
            <a:headEnd/>
            <a:tailEnd/>
          </a:ln>
        </p:spPr>
        <p:style>
          <a:lnRef idx="1">
            <a:schemeClr val="accent1"/>
          </a:lnRef>
          <a:fillRef idx="0">
            <a:schemeClr val="accent1"/>
          </a:fillRef>
          <a:effectRef idx="0">
            <a:schemeClr val="accent1"/>
          </a:effectRef>
          <a:fontRef idx="minor">
            <a:schemeClr val="tx1"/>
          </a:fontRef>
        </p:style>
        <p:txBody>
          <a:bodyPr/>
          <a:lstStyle/>
          <a:p>
            <a:endParaRPr lang="tr-TR">
              <a:solidFill>
                <a:srgbClr val="0070C0"/>
              </a:solidFill>
            </a:endParaRPr>
          </a:p>
        </p:txBody>
      </p:sp>
      <p:sp>
        <p:nvSpPr>
          <p:cNvPr id="5" name="Freeform 30"/>
          <p:cNvSpPr>
            <a:spLocks/>
          </p:cNvSpPr>
          <p:nvPr/>
        </p:nvSpPr>
        <p:spPr bwMode="auto">
          <a:xfrm>
            <a:off x="3042445" y="3685382"/>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ln>
            <a:headEnd/>
            <a:tailEnd/>
          </a:ln>
        </p:spPr>
        <p:style>
          <a:lnRef idx="1">
            <a:schemeClr val="accent2"/>
          </a:lnRef>
          <a:fillRef idx="0">
            <a:schemeClr val="accent2"/>
          </a:fillRef>
          <a:effectRef idx="0">
            <a:schemeClr val="accent2"/>
          </a:effectRef>
          <a:fontRef idx="minor">
            <a:schemeClr val="tx1"/>
          </a:fontRef>
        </p:style>
        <p:txBody>
          <a:bodyPr/>
          <a:lstStyle/>
          <a:p>
            <a:endParaRPr lang="tr-TR"/>
          </a:p>
        </p:txBody>
      </p:sp>
      <p:sp>
        <p:nvSpPr>
          <p:cNvPr id="6" name="Oval 36"/>
          <p:cNvSpPr>
            <a:spLocks noChangeArrowheads="1"/>
          </p:cNvSpPr>
          <p:nvPr/>
        </p:nvSpPr>
        <p:spPr bwMode="auto">
          <a:xfrm>
            <a:off x="2515395" y="3565526"/>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7" name="Oval 36"/>
          <p:cNvSpPr>
            <a:spLocks noChangeArrowheads="1"/>
          </p:cNvSpPr>
          <p:nvPr/>
        </p:nvSpPr>
        <p:spPr bwMode="auto">
          <a:xfrm>
            <a:off x="4221163" y="3502503"/>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8" name="Oval 36"/>
          <p:cNvSpPr>
            <a:spLocks noChangeArrowheads="1"/>
          </p:cNvSpPr>
          <p:nvPr/>
        </p:nvSpPr>
        <p:spPr bwMode="auto">
          <a:xfrm>
            <a:off x="830104" y="3531554"/>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9" name="Freeform 30"/>
          <p:cNvSpPr>
            <a:spLocks/>
          </p:cNvSpPr>
          <p:nvPr/>
        </p:nvSpPr>
        <p:spPr bwMode="auto">
          <a:xfrm rot="5400000">
            <a:off x="2089310" y="2784476"/>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ln>
            <a:headEnd/>
            <a:tailEnd/>
          </a:ln>
        </p:spPr>
        <p:style>
          <a:lnRef idx="1">
            <a:schemeClr val="accent3"/>
          </a:lnRef>
          <a:fillRef idx="0">
            <a:schemeClr val="accent3"/>
          </a:fillRef>
          <a:effectRef idx="0">
            <a:schemeClr val="accent3"/>
          </a:effectRef>
          <a:fontRef idx="minor">
            <a:schemeClr val="tx1"/>
          </a:fontRef>
        </p:style>
        <p:txBody>
          <a:bodyPr/>
          <a:lstStyle/>
          <a:p>
            <a:endParaRPr lang="tr-TR"/>
          </a:p>
        </p:txBody>
      </p:sp>
      <p:sp>
        <p:nvSpPr>
          <p:cNvPr id="10" name="Freeform 30"/>
          <p:cNvSpPr>
            <a:spLocks/>
          </p:cNvSpPr>
          <p:nvPr/>
        </p:nvSpPr>
        <p:spPr bwMode="auto">
          <a:xfrm rot="5400000">
            <a:off x="2154238" y="4586288"/>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11" name="Oval 36"/>
          <p:cNvSpPr>
            <a:spLocks noChangeArrowheads="1"/>
          </p:cNvSpPr>
          <p:nvPr/>
        </p:nvSpPr>
        <p:spPr bwMode="auto">
          <a:xfrm>
            <a:off x="2514918" y="1787210"/>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2" name="Oval 36"/>
          <p:cNvSpPr>
            <a:spLocks noChangeArrowheads="1"/>
          </p:cNvSpPr>
          <p:nvPr/>
        </p:nvSpPr>
        <p:spPr bwMode="auto">
          <a:xfrm>
            <a:off x="2552859" y="5367338"/>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4" name="Text Box 112"/>
          <p:cNvSpPr txBox="1">
            <a:spLocks noChangeArrowheads="1"/>
          </p:cNvSpPr>
          <p:nvPr/>
        </p:nvSpPr>
        <p:spPr bwMode="auto">
          <a:xfrm>
            <a:off x="2209800" y="3962400"/>
            <a:ext cx="4809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a:t>
            </a:r>
          </a:p>
        </p:txBody>
      </p:sp>
      <p:sp>
        <p:nvSpPr>
          <p:cNvPr id="15" name="Text Box 112"/>
          <p:cNvSpPr txBox="1">
            <a:spLocks noChangeArrowheads="1"/>
          </p:cNvSpPr>
          <p:nvPr/>
        </p:nvSpPr>
        <p:spPr bwMode="auto">
          <a:xfrm>
            <a:off x="4276456" y="4153536"/>
            <a:ext cx="745397"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l+1,m</a:t>
            </a:r>
          </a:p>
        </p:txBody>
      </p:sp>
      <p:sp>
        <p:nvSpPr>
          <p:cNvPr id="16" name="Text Box 112"/>
          <p:cNvSpPr txBox="1">
            <a:spLocks noChangeArrowheads="1"/>
          </p:cNvSpPr>
          <p:nvPr/>
        </p:nvSpPr>
        <p:spPr bwMode="auto">
          <a:xfrm>
            <a:off x="2409669" y="6096000"/>
            <a:ext cx="6941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l,m-1</a:t>
            </a:r>
          </a:p>
        </p:txBody>
      </p:sp>
      <p:sp>
        <p:nvSpPr>
          <p:cNvPr id="17" name="Text Box 112"/>
          <p:cNvSpPr txBox="1">
            <a:spLocks noChangeArrowheads="1"/>
          </p:cNvSpPr>
          <p:nvPr/>
        </p:nvSpPr>
        <p:spPr bwMode="auto">
          <a:xfrm>
            <a:off x="3018632" y="1829119"/>
            <a:ext cx="745397"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l,m+1</a:t>
            </a:r>
          </a:p>
        </p:txBody>
      </p:sp>
      <p:sp>
        <p:nvSpPr>
          <p:cNvPr id="18" name="Text Box 112"/>
          <p:cNvSpPr txBox="1">
            <a:spLocks noChangeArrowheads="1"/>
          </p:cNvSpPr>
          <p:nvPr/>
        </p:nvSpPr>
        <p:spPr bwMode="auto">
          <a:xfrm>
            <a:off x="709023" y="4153536"/>
            <a:ext cx="6941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l-1,m</a:t>
            </a:r>
          </a:p>
        </p:txBody>
      </p:sp>
      <p:graphicFrame>
        <p:nvGraphicFramePr>
          <p:cNvPr id="19" name="Object 18"/>
          <p:cNvGraphicFramePr>
            <a:graphicFrameLocks noChangeAspect="1"/>
          </p:cNvGraphicFramePr>
          <p:nvPr/>
        </p:nvGraphicFramePr>
        <p:xfrm>
          <a:off x="3424238" y="2854325"/>
          <a:ext cx="2286000" cy="628650"/>
        </p:xfrm>
        <a:graphic>
          <a:graphicData uri="http://schemas.openxmlformats.org/presentationml/2006/ole">
            <mc:AlternateContent xmlns:mc="http://schemas.openxmlformats.org/markup-compatibility/2006">
              <mc:Choice xmlns:v="urn:schemas-microsoft-com:vml" Requires="v">
                <p:oleObj name="Equation" r:id="rId2" imgW="876240" imgH="241200" progId="Equation.3">
                  <p:embed/>
                </p:oleObj>
              </mc:Choice>
              <mc:Fallback>
                <p:oleObj name="Equation" r:id="rId2" imgW="876240" imgH="241200" progId="Equation.3">
                  <p:embed/>
                  <p:pic>
                    <p:nvPicPr>
                      <p:cNvPr id="19" name="Object 18"/>
                      <p:cNvPicPr>
                        <a:picLocks noChangeAspect="1" noChangeArrowheads="1"/>
                      </p:cNvPicPr>
                      <p:nvPr/>
                    </p:nvPicPr>
                    <p:blipFill>
                      <a:blip r:embed="rId3"/>
                      <a:srcRect/>
                      <a:stretch>
                        <a:fillRect/>
                      </a:stretch>
                    </p:blipFill>
                    <p:spPr bwMode="auto">
                      <a:xfrm>
                        <a:off x="3424238" y="2854325"/>
                        <a:ext cx="2286000" cy="628650"/>
                      </a:xfrm>
                      <a:prstGeom prst="rect">
                        <a:avLst/>
                      </a:prstGeom>
                      <a:noFill/>
                      <a:ln w="3175">
                        <a:solidFill>
                          <a:srgbClr val="FF0000"/>
                        </a:solidFill>
                        <a:miter lim="800000"/>
                        <a:headEnd/>
                        <a:tailEnd/>
                      </a:ln>
                      <a:effectLst/>
                    </p:spPr>
                  </p:pic>
                </p:oleObj>
              </mc:Fallback>
            </mc:AlternateContent>
          </a:graphicData>
        </a:graphic>
      </p:graphicFrame>
      <p:graphicFrame>
        <p:nvGraphicFramePr>
          <p:cNvPr id="22" name="Object 21"/>
          <p:cNvGraphicFramePr>
            <a:graphicFrameLocks noChangeAspect="1"/>
          </p:cNvGraphicFramePr>
          <p:nvPr/>
        </p:nvGraphicFramePr>
        <p:xfrm>
          <a:off x="146050" y="2770188"/>
          <a:ext cx="2286000" cy="628650"/>
        </p:xfrm>
        <a:graphic>
          <a:graphicData uri="http://schemas.openxmlformats.org/presentationml/2006/ole">
            <mc:AlternateContent xmlns:mc="http://schemas.openxmlformats.org/markup-compatibility/2006">
              <mc:Choice xmlns:v="urn:schemas-microsoft-com:vml" Requires="v">
                <p:oleObj name="Equation" r:id="rId4" imgW="876240" imgH="241200" progId="Equation.3">
                  <p:embed/>
                </p:oleObj>
              </mc:Choice>
              <mc:Fallback>
                <p:oleObj name="Equation" r:id="rId4" imgW="876240" imgH="241200" progId="Equation.3">
                  <p:embed/>
                  <p:pic>
                    <p:nvPicPr>
                      <p:cNvPr id="22" name="Object 21"/>
                      <p:cNvPicPr>
                        <a:picLocks noChangeAspect="1" noChangeArrowheads="1"/>
                      </p:cNvPicPr>
                      <p:nvPr/>
                    </p:nvPicPr>
                    <p:blipFill>
                      <a:blip r:embed="rId5"/>
                      <a:srcRect/>
                      <a:stretch>
                        <a:fillRect/>
                      </a:stretch>
                    </p:blipFill>
                    <p:spPr bwMode="auto">
                      <a:xfrm>
                        <a:off x="146050" y="2770188"/>
                        <a:ext cx="2286000" cy="628650"/>
                      </a:xfrm>
                      <a:prstGeom prst="rect">
                        <a:avLst/>
                      </a:prstGeom>
                      <a:noFill/>
                      <a:ln w="3175">
                        <a:solidFill>
                          <a:schemeClr val="tx2"/>
                        </a:solidFill>
                        <a:miter lim="800000"/>
                        <a:headEnd/>
                        <a:tailEnd/>
                      </a:ln>
                      <a:effectLst/>
                      <a:extLst>
                        <a:ext uri="{909E8E84-426E-40DD-AFC4-6F175D3DCCD1}">
                          <a14:hiddenFill xmlns:a14="http://schemas.microsoft.com/office/drawing/2010/main">
                            <a:solidFill>
                              <a:srgbClr val="B7E0F7">
                                <a:alpha val="85097"/>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23"/>
          <p:cNvGraphicFramePr>
            <a:graphicFrameLocks noChangeAspect="1"/>
          </p:cNvGraphicFramePr>
          <p:nvPr/>
        </p:nvGraphicFramePr>
        <p:xfrm>
          <a:off x="1303338" y="1108075"/>
          <a:ext cx="2287587" cy="628650"/>
        </p:xfrm>
        <a:graphic>
          <a:graphicData uri="http://schemas.openxmlformats.org/presentationml/2006/ole">
            <mc:AlternateContent xmlns:mc="http://schemas.openxmlformats.org/markup-compatibility/2006">
              <mc:Choice xmlns:v="urn:schemas-microsoft-com:vml" Requires="v">
                <p:oleObj name="Equation" r:id="rId6" imgW="876240" imgH="241200" progId="Equation.3">
                  <p:embed/>
                </p:oleObj>
              </mc:Choice>
              <mc:Fallback>
                <p:oleObj name="Equation" r:id="rId6" imgW="876240" imgH="241200" progId="Equation.3">
                  <p:embed/>
                  <p:pic>
                    <p:nvPicPr>
                      <p:cNvPr id="24" name="Object 23"/>
                      <p:cNvPicPr>
                        <a:picLocks noChangeAspect="1" noChangeArrowheads="1"/>
                      </p:cNvPicPr>
                      <p:nvPr/>
                    </p:nvPicPr>
                    <p:blipFill>
                      <a:blip r:embed="rId7"/>
                      <a:srcRect/>
                      <a:stretch>
                        <a:fillRect/>
                      </a:stretch>
                    </p:blipFill>
                    <p:spPr bwMode="auto">
                      <a:xfrm>
                        <a:off x="1303338" y="1108075"/>
                        <a:ext cx="2287587" cy="628650"/>
                      </a:xfrm>
                      <a:prstGeom prst="rect">
                        <a:avLst/>
                      </a:prstGeom>
                      <a:noFill/>
                      <a:ln w="3175">
                        <a:solidFill>
                          <a:srgbClr val="92D050"/>
                        </a:solidFill>
                        <a:miter lim="800000"/>
                        <a:headEnd/>
                        <a:tailEnd/>
                      </a:ln>
                      <a:effectLst/>
                    </p:spPr>
                  </p:pic>
                </p:oleObj>
              </mc:Fallback>
            </mc:AlternateContent>
          </a:graphicData>
        </a:graphic>
      </p:graphicFrame>
      <p:graphicFrame>
        <p:nvGraphicFramePr>
          <p:cNvPr id="26" name="Object 25"/>
          <p:cNvGraphicFramePr>
            <a:graphicFrameLocks noChangeAspect="1"/>
          </p:cNvGraphicFramePr>
          <p:nvPr/>
        </p:nvGraphicFramePr>
        <p:xfrm>
          <a:off x="214313" y="5367338"/>
          <a:ext cx="2286000" cy="628650"/>
        </p:xfrm>
        <a:graphic>
          <a:graphicData uri="http://schemas.openxmlformats.org/presentationml/2006/ole">
            <mc:AlternateContent xmlns:mc="http://schemas.openxmlformats.org/markup-compatibility/2006">
              <mc:Choice xmlns:v="urn:schemas-microsoft-com:vml" Requires="v">
                <p:oleObj name="Equation" r:id="rId8" imgW="876240" imgH="241200" progId="Equation.3">
                  <p:embed/>
                </p:oleObj>
              </mc:Choice>
              <mc:Fallback>
                <p:oleObj name="Equation" r:id="rId8" imgW="876240" imgH="241200" progId="Equation.3">
                  <p:embed/>
                  <p:pic>
                    <p:nvPicPr>
                      <p:cNvPr id="26" name="Object 25"/>
                      <p:cNvPicPr>
                        <a:picLocks noChangeAspect="1" noChangeArrowheads="1"/>
                      </p:cNvPicPr>
                      <p:nvPr/>
                    </p:nvPicPr>
                    <p:blipFill>
                      <a:blip r:embed="rId9"/>
                      <a:srcRect/>
                      <a:stretch>
                        <a:fillRect/>
                      </a:stretch>
                    </p:blipFill>
                    <p:spPr bwMode="auto">
                      <a:xfrm>
                        <a:off x="214313" y="5367338"/>
                        <a:ext cx="2286000" cy="628650"/>
                      </a:xfrm>
                      <a:prstGeom prst="rect">
                        <a:avLst/>
                      </a:prstGeom>
                      <a:noFill/>
                      <a:ln w="3175">
                        <a:solidFill>
                          <a:schemeClr val="tx1"/>
                        </a:solidFill>
                        <a:miter lim="800000"/>
                        <a:headEnd/>
                        <a:tailEnd/>
                      </a:ln>
                      <a:effectLst/>
                    </p:spPr>
                  </p:pic>
                </p:oleObj>
              </mc:Fallback>
            </mc:AlternateContent>
          </a:graphicData>
        </a:graphic>
      </p:graphicFrame>
      <p:sp>
        <p:nvSpPr>
          <p:cNvPr id="30" name="Content Placeholder 2"/>
          <p:cNvSpPr>
            <a:spLocks noGrp="1"/>
          </p:cNvSpPr>
          <p:nvPr>
            <p:ph idx="1"/>
          </p:nvPr>
        </p:nvSpPr>
        <p:spPr>
          <a:xfrm>
            <a:off x="4419600" y="1178243"/>
            <a:ext cx="4410550" cy="1869757"/>
          </a:xfrm>
        </p:spPr>
        <p:txBody>
          <a:bodyPr>
            <a:normAutofit/>
          </a:bodyPr>
          <a:lstStyle/>
          <a:p>
            <a:r>
              <a:rPr lang="en-US" dirty="0"/>
              <a:t>Write down the equation(s) of motion and guess solution</a:t>
            </a:r>
            <a:endParaRPr lang="en-US" sz="2800" dirty="0"/>
          </a:p>
        </p:txBody>
      </p:sp>
      <p:graphicFrame>
        <p:nvGraphicFramePr>
          <p:cNvPr id="31" name="Object 30"/>
          <p:cNvGraphicFramePr>
            <a:graphicFrameLocks noChangeAspect="1"/>
          </p:cNvGraphicFramePr>
          <p:nvPr/>
        </p:nvGraphicFramePr>
        <p:xfrm>
          <a:off x="404813" y="92075"/>
          <a:ext cx="8462962" cy="822325"/>
        </p:xfrm>
        <a:graphic>
          <a:graphicData uri="http://schemas.openxmlformats.org/presentationml/2006/ole">
            <mc:AlternateContent xmlns:mc="http://schemas.openxmlformats.org/markup-compatibility/2006">
              <mc:Choice xmlns:v="urn:schemas-microsoft-com:vml" Requires="v">
                <p:oleObj name="Equation" r:id="rId10" imgW="3390840" imgH="330120" progId="Equation.3">
                  <p:embed/>
                </p:oleObj>
              </mc:Choice>
              <mc:Fallback>
                <p:oleObj name="Equation" r:id="rId10" imgW="3390840" imgH="330120" progId="Equation.3">
                  <p:embed/>
                  <p:pic>
                    <p:nvPicPr>
                      <p:cNvPr id="31" name="Object 30"/>
                      <p:cNvPicPr>
                        <a:picLocks noChangeAspect="1" noChangeArrowheads="1"/>
                      </p:cNvPicPr>
                      <p:nvPr/>
                    </p:nvPicPr>
                    <p:blipFill>
                      <a:blip r:embed="rId11"/>
                      <a:srcRect/>
                      <a:stretch>
                        <a:fillRect/>
                      </a:stretch>
                    </p:blipFill>
                    <p:spPr bwMode="auto">
                      <a:xfrm>
                        <a:off x="404813" y="92075"/>
                        <a:ext cx="8462962" cy="822325"/>
                      </a:xfrm>
                      <a:prstGeom prst="rect">
                        <a:avLst/>
                      </a:prstGeom>
                      <a:noFill/>
                      <a:ln w="3175">
                        <a:solidFill>
                          <a:schemeClr val="tx2"/>
                        </a:solidFill>
                        <a:miter lim="800000"/>
                        <a:headEnd/>
                        <a:tailEnd/>
                      </a:ln>
                      <a:effectLst/>
                    </p:spPr>
                  </p:pic>
                </p:oleObj>
              </mc:Fallback>
            </mc:AlternateContent>
          </a:graphicData>
        </a:graphic>
      </p:graphicFrame>
      <p:sp>
        <p:nvSpPr>
          <p:cNvPr id="32" name="Content Placeholder 2"/>
          <p:cNvSpPr txBox="1">
            <a:spLocks/>
          </p:cNvSpPr>
          <p:nvPr/>
        </p:nvSpPr>
        <p:spPr>
          <a:xfrm>
            <a:off x="4300519" y="4844477"/>
            <a:ext cx="4410550" cy="18697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How will ṻ relate to u?</a:t>
            </a:r>
          </a:p>
        </p:txBody>
      </p:sp>
      <p:graphicFrame>
        <p:nvGraphicFramePr>
          <p:cNvPr id="3" name="Object 2"/>
          <p:cNvGraphicFramePr>
            <a:graphicFrameLocks noChangeAspect="1"/>
          </p:cNvGraphicFramePr>
          <p:nvPr/>
        </p:nvGraphicFramePr>
        <p:xfrm>
          <a:off x="5638800" y="3810000"/>
          <a:ext cx="3214687" cy="661987"/>
        </p:xfrm>
        <a:graphic>
          <a:graphicData uri="http://schemas.openxmlformats.org/presentationml/2006/ole">
            <mc:AlternateContent xmlns:mc="http://schemas.openxmlformats.org/markup-compatibility/2006">
              <mc:Choice xmlns:v="urn:schemas-microsoft-com:vml" Requires="v">
                <p:oleObj name="Equation" r:id="rId12" imgW="1231560" imgH="253800" progId="Equation.3">
                  <p:embed/>
                </p:oleObj>
              </mc:Choice>
              <mc:Fallback>
                <p:oleObj name="Equation" r:id="rId12" imgW="1231560" imgH="253800" progId="Equation.3">
                  <p:embed/>
                  <p:pic>
                    <p:nvPicPr>
                      <p:cNvPr id="3" name="Object 2"/>
                      <p:cNvPicPr>
                        <a:picLocks noChangeAspect="1" noChangeArrowheads="1"/>
                      </p:cNvPicPr>
                      <p:nvPr/>
                    </p:nvPicPr>
                    <p:blipFill>
                      <a:blip r:embed="rId13"/>
                      <a:srcRect/>
                      <a:stretch>
                        <a:fillRect/>
                      </a:stretch>
                    </p:blipFill>
                    <p:spPr bwMode="auto">
                      <a:xfrm>
                        <a:off x="5638800" y="3810000"/>
                        <a:ext cx="3214687" cy="6619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a:extLst>
              <a:ext uri="{FF2B5EF4-FFF2-40B4-BE49-F238E27FC236}">
                <a16:creationId xmlns:a16="http://schemas.microsoft.com/office/drawing/2014/main" id="{FC866989-F688-431D-A18C-4660B86779CC}"/>
              </a:ext>
            </a:extLst>
          </p:cNvPr>
          <p:cNvSpPr txBox="1"/>
          <p:nvPr/>
        </p:nvSpPr>
        <p:spPr>
          <a:xfrm>
            <a:off x="5882061" y="2853028"/>
            <a:ext cx="3237321" cy="646331"/>
          </a:xfrm>
          <a:prstGeom prst="rect">
            <a:avLst/>
          </a:prstGeom>
          <a:noFill/>
        </p:spPr>
        <p:txBody>
          <a:bodyPr wrap="square" rtlCol="0">
            <a:spAutoFit/>
          </a:bodyPr>
          <a:lstStyle/>
          <a:p>
            <a:pPr algn="ctr"/>
            <a:r>
              <a:rPr lang="en-US" dirty="0">
                <a:solidFill>
                  <a:srgbClr val="FF0000"/>
                </a:solidFill>
              </a:rPr>
              <a:t>How would you add in second nearest neighbor interactions?</a:t>
            </a:r>
          </a:p>
        </p:txBody>
      </p:sp>
    </p:spTree>
    <p:extLst>
      <p:ext uri="{BB962C8B-B14F-4D97-AF65-F5344CB8AC3E}">
        <p14:creationId xmlns:p14="http://schemas.microsoft.com/office/powerpoint/2010/main" val="24778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1+#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0-#ppt_w/2"/>
                                          </p:val>
                                        </p:tav>
                                        <p:tav tm="100000">
                                          <p:val>
                                            <p:strVal val="#ppt_x"/>
                                          </p:val>
                                        </p:tav>
                                      </p:tavLst>
                                    </p:anim>
                                    <p:anim calcmode="lin" valueType="num">
                                      <p:cBhvr additive="base">
                                        <p:cTn id="54" dur="500" fill="hold"/>
                                        <p:tgtEl>
                                          <p:spTgt spid="31"/>
                                        </p:tgtEl>
                                        <p:attrNameLst>
                                          <p:attrName>ppt_y</p:attrName>
                                        </p:attrNameLst>
                                      </p:cBhvr>
                                      <p:tavLst>
                                        <p:tav tm="0">
                                          <p:val>
                                            <p:strVal val="#ppt_y"/>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0-#ppt_h/2"/>
                                          </p:val>
                                        </p:tav>
                                        <p:tav tm="100000">
                                          <p:val>
                                            <p:strVal val="#ppt_y"/>
                                          </p:val>
                                        </p:tav>
                                      </p:tavLst>
                                    </p:anim>
                                  </p:childTnLst>
                                </p:cTn>
                              </p:par>
                              <p:par>
                                <p:cTn id="65" presetID="1" presetClass="entr" presetSubtype="0" fill="hold" grpId="0" nodeType="withEffect">
                                  <p:stCondLst>
                                    <p:cond delay="0"/>
                                  </p:stCondLst>
                                  <p:childTnLst>
                                    <p:set>
                                      <p:cBhvr>
                                        <p:cTn id="6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30" grpId="0" build="p"/>
      <p:bldP spid="32" grpId="0" uiExpand="1" build="p"/>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50598"/>
            <a:ext cx="7226140" cy="792162"/>
          </a:xfrm>
        </p:spPr>
        <p:txBody>
          <a:bodyPr/>
          <a:lstStyle/>
          <a:p>
            <a:pPr algn="l"/>
            <a:r>
              <a:rPr lang="en-US" dirty="0"/>
              <a:t>2D Lattice</a:t>
            </a:r>
          </a:p>
        </p:txBody>
      </p:sp>
      <p:sp>
        <p:nvSpPr>
          <p:cNvPr id="4" name="Freeform 30"/>
          <p:cNvSpPr>
            <a:spLocks/>
          </p:cNvSpPr>
          <p:nvPr/>
        </p:nvSpPr>
        <p:spPr bwMode="auto">
          <a:xfrm>
            <a:off x="657022" y="3117372"/>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5" name="Freeform 30"/>
          <p:cNvSpPr>
            <a:spLocks/>
          </p:cNvSpPr>
          <p:nvPr/>
        </p:nvSpPr>
        <p:spPr bwMode="auto">
          <a:xfrm>
            <a:off x="2409622" y="3117372"/>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6" name="Oval 36"/>
          <p:cNvSpPr>
            <a:spLocks noChangeArrowheads="1"/>
          </p:cNvSpPr>
          <p:nvPr/>
        </p:nvSpPr>
        <p:spPr bwMode="auto">
          <a:xfrm>
            <a:off x="1882572" y="2997516"/>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7" name="Oval 36"/>
          <p:cNvSpPr>
            <a:spLocks noChangeArrowheads="1"/>
          </p:cNvSpPr>
          <p:nvPr/>
        </p:nvSpPr>
        <p:spPr bwMode="auto">
          <a:xfrm>
            <a:off x="3588340" y="2934493"/>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8" name="Oval 36"/>
          <p:cNvSpPr>
            <a:spLocks noChangeArrowheads="1"/>
          </p:cNvSpPr>
          <p:nvPr/>
        </p:nvSpPr>
        <p:spPr bwMode="auto">
          <a:xfrm>
            <a:off x="197281" y="2963544"/>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9" name="Freeform 30"/>
          <p:cNvSpPr>
            <a:spLocks/>
          </p:cNvSpPr>
          <p:nvPr/>
        </p:nvSpPr>
        <p:spPr bwMode="auto">
          <a:xfrm rot="5400000">
            <a:off x="1456487" y="2216466"/>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10" name="Freeform 30"/>
          <p:cNvSpPr>
            <a:spLocks/>
          </p:cNvSpPr>
          <p:nvPr/>
        </p:nvSpPr>
        <p:spPr bwMode="auto">
          <a:xfrm rot="5400000">
            <a:off x="1521415" y="4018278"/>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11" name="Oval 36"/>
          <p:cNvSpPr>
            <a:spLocks noChangeArrowheads="1"/>
          </p:cNvSpPr>
          <p:nvPr/>
        </p:nvSpPr>
        <p:spPr bwMode="auto">
          <a:xfrm>
            <a:off x="1882095" y="1219200"/>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2" name="Oval 36"/>
          <p:cNvSpPr>
            <a:spLocks noChangeArrowheads="1"/>
          </p:cNvSpPr>
          <p:nvPr/>
        </p:nvSpPr>
        <p:spPr bwMode="auto">
          <a:xfrm>
            <a:off x="1920036" y="4799328"/>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3" name="Text Box 64"/>
          <p:cNvSpPr txBox="1">
            <a:spLocks noChangeArrowheads="1"/>
          </p:cNvSpPr>
          <p:nvPr/>
        </p:nvSpPr>
        <p:spPr bwMode="auto">
          <a:xfrm>
            <a:off x="2302465" y="2201385"/>
            <a:ext cx="304892" cy="369332"/>
          </a:xfrm>
          <a:prstGeom prst="rect">
            <a:avLst/>
          </a:prstGeom>
          <a:noFill/>
          <a:ln w="9525">
            <a:noFill/>
            <a:miter lim="800000"/>
            <a:headEnd/>
            <a:tailEnd/>
          </a:ln>
        </p:spPr>
        <p:txBody>
          <a:bodyPr wrap="none">
            <a:spAutoFit/>
          </a:bodyPr>
          <a:lstStyle/>
          <a:p>
            <a:pPr eaLnBrk="1" hangingPunct="1"/>
            <a:r>
              <a:rPr lang="en-US" dirty="0"/>
              <a:t>K</a:t>
            </a:r>
          </a:p>
        </p:txBody>
      </p:sp>
      <p:sp>
        <p:nvSpPr>
          <p:cNvPr id="14" name="Text Box 112"/>
          <p:cNvSpPr txBox="1">
            <a:spLocks noChangeArrowheads="1"/>
          </p:cNvSpPr>
          <p:nvPr/>
        </p:nvSpPr>
        <p:spPr bwMode="auto">
          <a:xfrm>
            <a:off x="1576977" y="3394390"/>
            <a:ext cx="4809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a:t>
            </a:r>
          </a:p>
        </p:txBody>
      </p:sp>
      <p:sp>
        <p:nvSpPr>
          <p:cNvPr id="15" name="Text Box 112"/>
          <p:cNvSpPr txBox="1">
            <a:spLocks noChangeArrowheads="1"/>
          </p:cNvSpPr>
          <p:nvPr/>
        </p:nvSpPr>
        <p:spPr bwMode="auto">
          <a:xfrm>
            <a:off x="3643633" y="3585526"/>
            <a:ext cx="745397"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l+1,m</a:t>
            </a:r>
          </a:p>
        </p:txBody>
      </p:sp>
      <p:sp>
        <p:nvSpPr>
          <p:cNvPr id="16" name="Text Box 112"/>
          <p:cNvSpPr txBox="1">
            <a:spLocks noChangeArrowheads="1"/>
          </p:cNvSpPr>
          <p:nvPr/>
        </p:nvSpPr>
        <p:spPr bwMode="auto">
          <a:xfrm>
            <a:off x="1776846" y="5527990"/>
            <a:ext cx="6941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l,m-1</a:t>
            </a:r>
          </a:p>
        </p:txBody>
      </p:sp>
      <p:sp>
        <p:nvSpPr>
          <p:cNvPr id="17" name="Text Box 112"/>
          <p:cNvSpPr txBox="1">
            <a:spLocks noChangeArrowheads="1"/>
          </p:cNvSpPr>
          <p:nvPr/>
        </p:nvSpPr>
        <p:spPr bwMode="auto">
          <a:xfrm>
            <a:off x="2385809" y="1261109"/>
            <a:ext cx="745397"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l,m+1</a:t>
            </a:r>
          </a:p>
        </p:txBody>
      </p:sp>
      <p:sp>
        <p:nvSpPr>
          <p:cNvPr id="18" name="Text Box 112"/>
          <p:cNvSpPr txBox="1">
            <a:spLocks noChangeArrowheads="1"/>
          </p:cNvSpPr>
          <p:nvPr/>
        </p:nvSpPr>
        <p:spPr bwMode="auto">
          <a:xfrm>
            <a:off x="76200" y="3585526"/>
            <a:ext cx="6941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l-1,m</a:t>
            </a:r>
          </a:p>
        </p:txBody>
      </p:sp>
      <p:graphicFrame>
        <p:nvGraphicFramePr>
          <p:cNvPr id="31" name="Object 30"/>
          <p:cNvGraphicFramePr>
            <a:graphicFrameLocks noChangeAspect="1"/>
          </p:cNvGraphicFramePr>
          <p:nvPr/>
        </p:nvGraphicFramePr>
        <p:xfrm>
          <a:off x="404813" y="92075"/>
          <a:ext cx="8462962" cy="822325"/>
        </p:xfrm>
        <a:graphic>
          <a:graphicData uri="http://schemas.openxmlformats.org/presentationml/2006/ole">
            <mc:AlternateContent xmlns:mc="http://schemas.openxmlformats.org/markup-compatibility/2006">
              <mc:Choice xmlns:v="urn:schemas-microsoft-com:vml" Requires="v">
                <p:oleObj name="Equation" r:id="rId3" imgW="3390840" imgH="330120" progId="Equation.3">
                  <p:embed/>
                </p:oleObj>
              </mc:Choice>
              <mc:Fallback>
                <p:oleObj name="Equation" r:id="rId3" imgW="3390840" imgH="330120" progId="Equation.3">
                  <p:embed/>
                  <p:pic>
                    <p:nvPicPr>
                      <p:cNvPr id="31" name="Object 30"/>
                      <p:cNvPicPr>
                        <a:picLocks noChangeAspect="1" noChangeArrowheads="1"/>
                      </p:cNvPicPr>
                      <p:nvPr/>
                    </p:nvPicPr>
                    <p:blipFill>
                      <a:blip r:embed="rId4"/>
                      <a:srcRect/>
                      <a:stretch>
                        <a:fillRect/>
                      </a:stretch>
                    </p:blipFill>
                    <p:spPr bwMode="auto">
                      <a:xfrm>
                        <a:off x="404813" y="92075"/>
                        <a:ext cx="8462962" cy="822325"/>
                      </a:xfrm>
                      <a:prstGeom prst="rect">
                        <a:avLst/>
                      </a:prstGeom>
                      <a:noFill/>
                      <a:ln w="3175">
                        <a:solidFill>
                          <a:schemeClr val="tx2"/>
                        </a:solidFill>
                        <a:miter lim="800000"/>
                        <a:headEnd/>
                        <a:tailEnd/>
                      </a:ln>
                      <a:effectLst/>
                    </p:spPr>
                  </p:pic>
                </p:oleObj>
              </mc:Fallback>
            </mc:AlternateContent>
          </a:graphicData>
        </a:graphic>
      </p:graphicFrame>
      <mc:AlternateContent xmlns:mc="http://schemas.openxmlformats.org/markup-compatibility/2006" xmlns:a14="http://schemas.microsoft.com/office/drawing/2010/main">
        <mc:Choice Requires="a14">
          <p:sp>
            <p:nvSpPr>
              <p:cNvPr id="20" name="Object 19"/>
              <p:cNvSpPr txBox="1"/>
              <p:nvPr/>
            </p:nvSpPr>
            <p:spPr bwMode="auto">
              <a:xfrm>
                <a:off x="4097338" y="1143000"/>
                <a:ext cx="4818062" cy="979488"/>
              </a:xfrm>
              <a:prstGeom prst="rect">
                <a:avLst/>
              </a:prstGeom>
              <a:noFill/>
              <a:ln w="3175">
                <a:solidFill>
                  <a:schemeClr val="tx2"/>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𝜔</m:t>
                          </m:r>
                        </m:e>
                        <m:sup>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𝐶</m:t>
                          </m:r>
                        </m:num>
                        <m:den>
                          <m:r>
                            <a:rPr lang="en-US" sz="2400" i="1">
                              <a:solidFill>
                                <a:srgbClr val="000000"/>
                              </a:solidFill>
                              <a:latin typeface="Cambria Math" panose="02040503050406030204" pitchFamily="18" charset="0"/>
                            </a:rPr>
                            <m:t>𝑀</m:t>
                          </m:r>
                        </m:den>
                      </m:f>
                      <m:r>
                        <a:rPr lang="en-US" sz="2400" i="1">
                          <a:solidFill>
                            <a:srgbClr val="000000"/>
                          </a:solidFill>
                          <a:latin typeface="Cambria Math" panose="02040503050406030204" pitchFamily="18" charset="0"/>
                        </a:rPr>
                        <m:t>(2−</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𝑘</m:t>
                              </m:r>
                            </m:e>
                            <m:sub>
                              <m:r>
                                <a:rPr lang="en-US" sz="2400" i="1">
                                  <a:solidFill>
                                    <a:srgbClr val="000000"/>
                                  </a:solidFill>
                                  <a:latin typeface="Cambria Math" panose="02040503050406030204" pitchFamily="18" charset="0"/>
                                </a:rPr>
                                <m:t>𝑥</m:t>
                              </m:r>
                            </m:sub>
                          </m:sSub>
                        </m:e>
                      </m:func>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𝑘</m:t>
                              </m:r>
                            </m:e>
                            <m:sub>
                              <m:r>
                                <a:rPr lang="en-US" sz="2400" i="1">
                                  <a:solidFill>
                                    <a:srgbClr val="000000"/>
                                  </a:solidFill>
                                  <a:latin typeface="Cambria Math" panose="02040503050406030204" pitchFamily="18" charset="0"/>
                                </a:rPr>
                                <m:t>𝑦</m:t>
                              </m:r>
                            </m:sub>
                          </m:sSub>
                        </m:e>
                      </m:func>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20" name="Object 19"/>
              <p:cNvSpPr txBox="1">
                <a:spLocks noRot="1" noChangeAspect="1" noMove="1" noResize="1" noEditPoints="1" noAdjustHandles="1" noChangeArrowheads="1" noChangeShapeType="1" noTextEdit="1"/>
              </p:cNvSpPr>
              <p:nvPr/>
            </p:nvSpPr>
            <p:spPr bwMode="auto">
              <a:xfrm>
                <a:off x="4097338" y="1143000"/>
                <a:ext cx="4818062" cy="979488"/>
              </a:xfrm>
              <a:prstGeom prst="rect">
                <a:avLst/>
              </a:prstGeom>
              <a:blipFill>
                <a:blip r:embed="rId6"/>
                <a:stretch>
                  <a:fillRect/>
                </a:stretch>
              </a:blipFill>
              <a:ln w="3175">
                <a:solidFill>
                  <a:schemeClr val="tx2"/>
                </a:solidFill>
                <a:miter lim="800000"/>
                <a:headEnd/>
                <a:tailEnd/>
              </a:ln>
            </p:spPr>
            <p:txBody>
              <a:bodyPr/>
              <a:lstStyle/>
              <a:p>
                <a:r>
                  <a:rPr lang="en-US">
                    <a:noFill/>
                  </a:rPr>
                  <a:t> </a:t>
                </a:r>
              </a:p>
            </p:txBody>
          </p:sp>
        </mc:Fallback>
      </mc:AlternateContent>
      <p:graphicFrame>
        <p:nvGraphicFramePr>
          <p:cNvPr id="21" name="Object 20">
            <a:extLst>
              <a:ext uri="{FF2B5EF4-FFF2-40B4-BE49-F238E27FC236}">
                <a16:creationId xmlns:a16="http://schemas.microsoft.com/office/drawing/2014/main" id="{9019CCC2-96E3-485E-8DF3-E554A71E05D5}"/>
              </a:ext>
            </a:extLst>
          </p:cNvPr>
          <p:cNvGraphicFramePr>
            <a:graphicFrameLocks noChangeAspect="1"/>
          </p:cNvGraphicFramePr>
          <p:nvPr/>
        </p:nvGraphicFramePr>
        <p:xfrm>
          <a:off x="4636294" y="6050598"/>
          <a:ext cx="3214687" cy="661987"/>
        </p:xfrm>
        <a:graphic>
          <a:graphicData uri="http://schemas.openxmlformats.org/presentationml/2006/ole">
            <mc:AlternateContent xmlns:mc="http://schemas.openxmlformats.org/markup-compatibility/2006">
              <mc:Choice xmlns:v="urn:schemas-microsoft-com:vml" Requires="v">
                <p:oleObj name="Equation" r:id="rId7" imgW="1231560" imgH="253800" progId="Equation.3">
                  <p:embed/>
                </p:oleObj>
              </mc:Choice>
              <mc:Fallback>
                <p:oleObj name="Equation" r:id="rId7" imgW="1231560" imgH="253800" progId="Equation.3">
                  <p:embed/>
                  <p:pic>
                    <p:nvPicPr>
                      <p:cNvPr id="21" name="Object 20">
                        <a:extLst>
                          <a:ext uri="{FF2B5EF4-FFF2-40B4-BE49-F238E27FC236}">
                            <a16:creationId xmlns:a16="http://schemas.microsoft.com/office/drawing/2014/main" id="{9019CCC2-96E3-485E-8DF3-E554A71E05D5}"/>
                          </a:ext>
                        </a:extLst>
                      </p:cNvPr>
                      <p:cNvPicPr>
                        <a:picLocks noChangeAspect="1" noChangeArrowheads="1"/>
                      </p:cNvPicPr>
                      <p:nvPr/>
                    </p:nvPicPr>
                    <p:blipFill>
                      <a:blip r:embed="rId8"/>
                      <a:srcRect/>
                      <a:stretch>
                        <a:fillRect/>
                      </a:stretch>
                    </p:blipFill>
                    <p:spPr bwMode="auto">
                      <a:xfrm>
                        <a:off x="4636294" y="6050598"/>
                        <a:ext cx="3214687" cy="6619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2" name="Object 38">
                <a:extLst>
                  <a:ext uri="{FF2B5EF4-FFF2-40B4-BE49-F238E27FC236}">
                    <a16:creationId xmlns:a16="http://schemas.microsoft.com/office/drawing/2014/main" id="{2A63B11F-B613-41FD-B946-4DC1C9B5514F}"/>
                  </a:ext>
                </a:extLst>
              </p:cNvPr>
              <p:cNvSpPr txBox="1"/>
              <p:nvPr/>
            </p:nvSpPr>
            <p:spPr bwMode="auto">
              <a:xfrm>
                <a:off x="5700714" y="2602865"/>
                <a:ext cx="3214686" cy="6477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𝐶</m:t>
                          </m:r>
                        </m:num>
                        <m:den>
                          <m:r>
                            <a:rPr lang="en-US" b="0" i="1" smtClean="0">
                              <a:solidFill>
                                <a:srgbClr val="000000"/>
                              </a:solidFill>
                              <a:latin typeface="Cambria Math" panose="02040503050406030204" pitchFamily="18" charset="0"/>
                            </a:rPr>
                            <m:t>𝑀</m:t>
                          </m:r>
                        </m:den>
                      </m:f>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 </m:t>
                              </m:r>
                            </m:e>
                          </m:func>
                          <m:r>
                            <a:rPr lang="en-US" i="1">
                              <a:solidFill>
                                <a:srgbClr val="000000"/>
                              </a:solidFill>
                              <a:latin typeface="Cambria Math" panose="02040503050406030204" pitchFamily="18" charset="0"/>
                            </a:rPr>
                            <m:t>𝑘𝑎</m:t>
                          </m:r>
                        </m:e>
                      </m:d>
                    </m:oMath>
                  </m:oMathPara>
                </a14:m>
                <a:endParaRPr lang="en-US" dirty="0"/>
              </a:p>
            </p:txBody>
          </p:sp>
        </mc:Choice>
        <mc:Fallback xmlns="">
          <p:sp>
            <p:nvSpPr>
              <p:cNvPr id="22" name="Object 38">
                <a:extLst>
                  <a:ext uri="{FF2B5EF4-FFF2-40B4-BE49-F238E27FC236}">
                    <a16:creationId xmlns:a16="http://schemas.microsoft.com/office/drawing/2014/main" id="{2A63B11F-B613-41FD-B946-4DC1C9B5514F}"/>
                  </a:ext>
                </a:extLst>
              </p:cNvPr>
              <p:cNvSpPr txBox="1">
                <a:spLocks noRot="1" noChangeAspect="1" noMove="1" noResize="1" noEditPoints="1" noAdjustHandles="1" noChangeArrowheads="1" noChangeShapeType="1" noTextEdit="1"/>
              </p:cNvSpPr>
              <p:nvPr/>
            </p:nvSpPr>
            <p:spPr bwMode="auto">
              <a:xfrm>
                <a:off x="5700714" y="2602865"/>
                <a:ext cx="3214686" cy="647700"/>
              </a:xfrm>
              <a:prstGeom prst="rect">
                <a:avLst/>
              </a:prstGeom>
              <a:blipFill>
                <a:blip r:embed="rId9"/>
                <a:stretch>
                  <a:fillRect/>
                </a:stretch>
              </a:blipFill>
              <a:ln>
                <a:no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72CE0046-3A80-42B5-B474-48157EC8A4C0}"/>
              </a:ext>
            </a:extLst>
          </p:cNvPr>
          <p:cNvSpPr txBox="1"/>
          <p:nvPr/>
        </p:nvSpPr>
        <p:spPr>
          <a:xfrm>
            <a:off x="5756460" y="2294595"/>
            <a:ext cx="3745706" cy="369332"/>
          </a:xfrm>
          <a:prstGeom prst="rect">
            <a:avLst/>
          </a:prstGeom>
          <a:noFill/>
        </p:spPr>
        <p:txBody>
          <a:bodyPr wrap="square" rtlCol="0">
            <a:spAutoFit/>
          </a:bodyPr>
          <a:lstStyle/>
          <a:p>
            <a:r>
              <a:rPr lang="en-US" dirty="0"/>
              <a:t>Compare to 1D solution:</a:t>
            </a:r>
          </a:p>
        </p:txBody>
      </p:sp>
      <p:sp>
        <p:nvSpPr>
          <p:cNvPr id="19" name="Rectangle 18">
            <a:extLst>
              <a:ext uri="{FF2B5EF4-FFF2-40B4-BE49-F238E27FC236}">
                <a16:creationId xmlns:a16="http://schemas.microsoft.com/office/drawing/2014/main" id="{3D84DE07-7AC3-42AF-8692-2487BE56BAD1}"/>
              </a:ext>
            </a:extLst>
          </p:cNvPr>
          <p:cNvSpPr/>
          <p:nvPr/>
        </p:nvSpPr>
        <p:spPr>
          <a:xfrm>
            <a:off x="5573347" y="2294595"/>
            <a:ext cx="2743200" cy="1067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3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2" presetClass="entr" presetSubtype="1"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50598"/>
            <a:ext cx="7226140" cy="792162"/>
          </a:xfrm>
        </p:spPr>
        <p:txBody>
          <a:bodyPr/>
          <a:lstStyle/>
          <a:p>
            <a:pPr algn="l"/>
            <a:r>
              <a:rPr lang="en-US" dirty="0"/>
              <a:t>2D Lattice</a:t>
            </a:r>
          </a:p>
        </p:txBody>
      </p:sp>
      <p:sp>
        <p:nvSpPr>
          <p:cNvPr id="4" name="Freeform 30"/>
          <p:cNvSpPr>
            <a:spLocks/>
          </p:cNvSpPr>
          <p:nvPr/>
        </p:nvSpPr>
        <p:spPr bwMode="auto">
          <a:xfrm>
            <a:off x="657022" y="3117372"/>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5" name="Freeform 30"/>
          <p:cNvSpPr>
            <a:spLocks/>
          </p:cNvSpPr>
          <p:nvPr/>
        </p:nvSpPr>
        <p:spPr bwMode="auto">
          <a:xfrm>
            <a:off x="2409622" y="3117372"/>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6" name="Oval 36"/>
          <p:cNvSpPr>
            <a:spLocks noChangeArrowheads="1"/>
          </p:cNvSpPr>
          <p:nvPr/>
        </p:nvSpPr>
        <p:spPr bwMode="auto">
          <a:xfrm>
            <a:off x="1882572" y="2997516"/>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7" name="Oval 36"/>
          <p:cNvSpPr>
            <a:spLocks noChangeArrowheads="1"/>
          </p:cNvSpPr>
          <p:nvPr/>
        </p:nvSpPr>
        <p:spPr bwMode="auto">
          <a:xfrm>
            <a:off x="3588340" y="2934493"/>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8" name="Oval 36"/>
          <p:cNvSpPr>
            <a:spLocks noChangeArrowheads="1"/>
          </p:cNvSpPr>
          <p:nvPr/>
        </p:nvSpPr>
        <p:spPr bwMode="auto">
          <a:xfrm>
            <a:off x="197281" y="2963544"/>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9" name="Freeform 30"/>
          <p:cNvSpPr>
            <a:spLocks/>
          </p:cNvSpPr>
          <p:nvPr/>
        </p:nvSpPr>
        <p:spPr bwMode="auto">
          <a:xfrm rot="5400000">
            <a:off x="1456487" y="2216466"/>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10" name="Freeform 30"/>
          <p:cNvSpPr>
            <a:spLocks/>
          </p:cNvSpPr>
          <p:nvPr/>
        </p:nvSpPr>
        <p:spPr bwMode="auto">
          <a:xfrm rot="5400000">
            <a:off x="1521415" y="4018278"/>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11" name="Oval 36"/>
          <p:cNvSpPr>
            <a:spLocks noChangeArrowheads="1"/>
          </p:cNvSpPr>
          <p:nvPr/>
        </p:nvSpPr>
        <p:spPr bwMode="auto">
          <a:xfrm>
            <a:off x="1882095" y="1219200"/>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2" name="Oval 36"/>
          <p:cNvSpPr>
            <a:spLocks noChangeArrowheads="1"/>
          </p:cNvSpPr>
          <p:nvPr/>
        </p:nvSpPr>
        <p:spPr bwMode="auto">
          <a:xfrm>
            <a:off x="1920036" y="4799328"/>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3" name="Text Box 64"/>
          <p:cNvSpPr txBox="1">
            <a:spLocks noChangeArrowheads="1"/>
          </p:cNvSpPr>
          <p:nvPr/>
        </p:nvSpPr>
        <p:spPr bwMode="auto">
          <a:xfrm>
            <a:off x="2302465" y="2201385"/>
            <a:ext cx="304892" cy="369332"/>
          </a:xfrm>
          <a:prstGeom prst="rect">
            <a:avLst/>
          </a:prstGeom>
          <a:noFill/>
          <a:ln w="9525">
            <a:noFill/>
            <a:miter lim="800000"/>
            <a:headEnd/>
            <a:tailEnd/>
          </a:ln>
        </p:spPr>
        <p:txBody>
          <a:bodyPr wrap="none">
            <a:spAutoFit/>
          </a:bodyPr>
          <a:lstStyle/>
          <a:p>
            <a:pPr eaLnBrk="1" hangingPunct="1"/>
            <a:r>
              <a:rPr lang="en-US" dirty="0"/>
              <a:t>K</a:t>
            </a:r>
          </a:p>
        </p:txBody>
      </p:sp>
      <p:sp>
        <p:nvSpPr>
          <p:cNvPr id="14" name="Text Box 112"/>
          <p:cNvSpPr txBox="1">
            <a:spLocks noChangeArrowheads="1"/>
          </p:cNvSpPr>
          <p:nvPr/>
        </p:nvSpPr>
        <p:spPr bwMode="auto">
          <a:xfrm>
            <a:off x="1576977" y="3394390"/>
            <a:ext cx="4809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a:t>
            </a:r>
          </a:p>
        </p:txBody>
      </p:sp>
      <p:sp>
        <p:nvSpPr>
          <p:cNvPr id="15" name="Text Box 112"/>
          <p:cNvSpPr txBox="1">
            <a:spLocks noChangeArrowheads="1"/>
          </p:cNvSpPr>
          <p:nvPr/>
        </p:nvSpPr>
        <p:spPr bwMode="auto">
          <a:xfrm>
            <a:off x="3643633" y="3585526"/>
            <a:ext cx="745397"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l+1,m</a:t>
            </a:r>
          </a:p>
        </p:txBody>
      </p:sp>
      <p:sp>
        <p:nvSpPr>
          <p:cNvPr id="16" name="Text Box 112"/>
          <p:cNvSpPr txBox="1">
            <a:spLocks noChangeArrowheads="1"/>
          </p:cNvSpPr>
          <p:nvPr/>
        </p:nvSpPr>
        <p:spPr bwMode="auto">
          <a:xfrm>
            <a:off x="1776846" y="5527990"/>
            <a:ext cx="6941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l,m-1</a:t>
            </a:r>
          </a:p>
        </p:txBody>
      </p:sp>
      <p:sp>
        <p:nvSpPr>
          <p:cNvPr id="17" name="Text Box 112"/>
          <p:cNvSpPr txBox="1">
            <a:spLocks noChangeArrowheads="1"/>
          </p:cNvSpPr>
          <p:nvPr/>
        </p:nvSpPr>
        <p:spPr bwMode="auto">
          <a:xfrm>
            <a:off x="2385809" y="1261109"/>
            <a:ext cx="745397"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l,m+1</a:t>
            </a:r>
          </a:p>
        </p:txBody>
      </p:sp>
      <p:sp>
        <p:nvSpPr>
          <p:cNvPr id="18" name="Text Box 112"/>
          <p:cNvSpPr txBox="1">
            <a:spLocks noChangeArrowheads="1"/>
          </p:cNvSpPr>
          <p:nvPr/>
        </p:nvSpPr>
        <p:spPr bwMode="auto">
          <a:xfrm>
            <a:off x="76200" y="3585526"/>
            <a:ext cx="6941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l-1,m</a:t>
            </a:r>
          </a:p>
        </p:txBody>
      </p:sp>
      <p:graphicFrame>
        <p:nvGraphicFramePr>
          <p:cNvPr id="31" name="Object 30"/>
          <p:cNvGraphicFramePr>
            <a:graphicFrameLocks noChangeAspect="1"/>
          </p:cNvGraphicFramePr>
          <p:nvPr/>
        </p:nvGraphicFramePr>
        <p:xfrm>
          <a:off x="404813" y="92075"/>
          <a:ext cx="8462962" cy="822325"/>
        </p:xfrm>
        <a:graphic>
          <a:graphicData uri="http://schemas.openxmlformats.org/presentationml/2006/ole">
            <mc:AlternateContent xmlns:mc="http://schemas.openxmlformats.org/markup-compatibility/2006">
              <mc:Choice xmlns:v="urn:schemas-microsoft-com:vml" Requires="v">
                <p:oleObj name="Equation" r:id="rId3" imgW="3390840" imgH="330120" progId="Equation.3">
                  <p:embed/>
                </p:oleObj>
              </mc:Choice>
              <mc:Fallback>
                <p:oleObj name="Equation" r:id="rId3" imgW="3390840" imgH="330120" progId="Equation.3">
                  <p:embed/>
                  <p:pic>
                    <p:nvPicPr>
                      <p:cNvPr id="31" name="Object 30"/>
                      <p:cNvPicPr>
                        <a:picLocks noChangeAspect="1" noChangeArrowheads="1"/>
                      </p:cNvPicPr>
                      <p:nvPr/>
                    </p:nvPicPr>
                    <p:blipFill>
                      <a:blip r:embed="rId4"/>
                      <a:srcRect/>
                      <a:stretch>
                        <a:fillRect/>
                      </a:stretch>
                    </p:blipFill>
                    <p:spPr bwMode="auto">
                      <a:xfrm>
                        <a:off x="404813" y="92075"/>
                        <a:ext cx="8462962" cy="822325"/>
                      </a:xfrm>
                      <a:prstGeom prst="rect">
                        <a:avLst/>
                      </a:prstGeom>
                      <a:noFill/>
                      <a:ln w="3175">
                        <a:solidFill>
                          <a:schemeClr val="tx2"/>
                        </a:solidFill>
                        <a:miter lim="800000"/>
                        <a:headEnd/>
                        <a:tailEnd/>
                      </a:ln>
                      <a:effectLst/>
                    </p:spPr>
                  </p:pic>
                </p:oleObj>
              </mc:Fallback>
            </mc:AlternateContent>
          </a:graphicData>
        </a:graphic>
      </p:graphicFrame>
      <mc:AlternateContent xmlns:mc="http://schemas.openxmlformats.org/markup-compatibility/2006" xmlns:a14="http://schemas.microsoft.com/office/drawing/2010/main">
        <mc:Choice Requires="a14">
          <p:sp>
            <p:nvSpPr>
              <p:cNvPr id="20" name="Object 19"/>
              <p:cNvSpPr txBox="1"/>
              <p:nvPr/>
            </p:nvSpPr>
            <p:spPr bwMode="auto">
              <a:xfrm>
                <a:off x="4097338" y="1143000"/>
                <a:ext cx="4818062" cy="979488"/>
              </a:xfrm>
              <a:prstGeom prst="rect">
                <a:avLst/>
              </a:prstGeom>
              <a:noFill/>
              <a:ln w="3175">
                <a:solidFill>
                  <a:schemeClr val="tx2"/>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𝜔</m:t>
                          </m:r>
                        </m:e>
                        <m:sup>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𝐶</m:t>
                          </m:r>
                        </m:num>
                        <m:den>
                          <m:r>
                            <a:rPr lang="en-US" sz="2400" i="1">
                              <a:solidFill>
                                <a:srgbClr val="000000"/>
                              </a:solidFill>
                              <a:latin typeface="Cambria Math" panose="02040503050406030204" pitchFamily="18" charset="0"/>
                            </a:rPr>
                            <m:t>𝑀</m:t>
                          </m:r>
                        </m:den>
                      </m:f>
                      <m:r>
                        <a:rPr lang="en-US" sz="2400" i="1">
                          <a:solidFill>
                            <a:srgbClr val="000000"/>
                          </a:solidFill>
                          <a:latin typeface="Cambria Math" panose="02040503050406030204" pitchFamily="18" charset="0"/>
                        </a:rPr>
                        <m:t>(2−</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𝑘</m:t>
                              </m:r>
                            </m:e>
                            <m:sub>
                              <m:r>
                                <a:rPr lang="en-US" sz="2400" i="1">
                                  <a:solidFill>
                                    <a:srgbClr val="000000"/>
                                  </a:solidFill>
                                  <a:latin typeface="Cambria Math" panose="02040503050406030204" pitchFamily="18" charset="0"/>
                                </a:rPr>
                                <m:t>𝑥</m:t>
                              </m:r>
                            </m:sub>
                          </m:sSub>
                        </m:e>
                      </m:func>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𝑘</m:t>
                              </m:r>
                            </m:e>
                            <m:sub>
                              <m:r>
                                <a:rPr lang="en-US" sz="2400" i="1">
                                  <a:solidFill>
                                    <a:srgbClr val="000000"/>
                                  </a:solidFill>
                                  <a:latin typeface="Cambria Math" panose="02040503050406030204" pitchFamily="18" charset="0"/>
                                </a:rPr>
                                <m:t>𝑦</m:t>
                              </m:r>
                            </m:sub>
                          </m:sSub>
                        </m:e>
                      </m:func>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20" name="Object 19"/>
              <p:cNvSpPr txBox="1">
                <a:spLocks noRot="1" noChangeAspect="1" noMove="1" noResize="1" noEditPoints="1" noAdjustHandles="1" noChangeArrowheads="1" noChangeShapeType="1" noTextEdit="1"/>
              </p:cNvSpPr>
              <p:nvPr/>
            </p:nvSpPr>
            <p:spPr bwMode="auto">
              <a:xfrm>
                <a:off x="4097338" y="1143000"/>
                <a:ext cx="4818062" cy="979488"/>
              </a:xfrm>
              <a:prstGeom prst="rect">
                <a:avLst/>
              </a:prstGeom>
              <a:blipFill>
                <a:blip r:embed="rId6"/>
                <a:stretch>
                  <a:fillRect/>
                </a:stretch>
              </a:blipFill>
              <a:ln w="3175">
                <a:solidFill>
                  <a:schemeClr val="tx2"/>
                </a:solidFill>
                <a:miter lim="800000"/>
                <a:headEnd/>
                <a:tailEnd/>
              </a:ln>
            </p:spPr>
            <p:txBody>
              <a:bodyPr/>
              <a:lstStyle/>
              <a:p>
                <a:r>
                  <a:rPr lang="en-US">
                    <a:noFill/>
                  </a:rPr>
                  <a:t> </a:t>
                </a:r>
              </a:p>
            </p:txBody>
          </p:sp>
        </mc:Fallback>
      </mc:AlternateContent>
      <p:graphicFrame>
        <p:nvGraphicFramePr>
          <p:cNvPr id="21" name="Object 20">
            <a:extLst>
              <a:ext uri="{FF2B5EF4-FFF2-40B4-BE49-F238E27FC236}">
                <a16:creationId xmlns:a16="http://schemas.microsoft.com/office/drawing/2014/main" id="{9019CCC2-96E3-485E-8DF3-E554A71E05D5}"/>
              </a:ext>
            </a:extLst>
          </p:cNvPr>
          <p:cNvGraphicFramePr>
            <a:graphicFrameLocks noChangeAspect="1"/>
          </p:cNvGraphicFramePr>
          <p:nvPr/>
        </p:nvGraphicFramePr>
        <p:xfrm>
          <a:off x="4636294" y="6050598"/>
          <a:ext cx="3214687" cy="661987"/>
        </p:xfrm>
        <a:graphic>
          <a:graphicData uri="http://schemas.openxmlformats.org/presentationml/2006/ole">
            <mc:AlternateContent xmlns:mc="http://schemas.openxmlformats.org/markup-compatibility/2006">
              <mc:Choice xmlns:v="urn:schemas-microsoft-com:vml" Requires="v">
                <p:oleObj name="Equation" r:id="rId7" imgW="1231560" imgH="253800" progId="Equation.3">
                  <p:embed/>
                </p:oleObj>
              </mc:Choice>
              <mc:Fallback>
                <p:oleObj name="Equation" r:id="rId7" imgW="1231560" imgH="253800" progId="Equation.3">
                  <p:embed/>
                  <p:pic>
                    <p:nvPicPr>
                      <p:cNvPr id="21" name="Object 20">
                        <a:extLst>
                          <a:ext uri="{FF2B5EF4-FFF2-40B4-BE49-F238E27FC236}">
                            <a16:creationId xmlns:a16="http://schemas.microsoft.com/office/drawing/2014/main" id="{9019CCC2-96E3-485E-8DF3-E554A71E05D5}"/>
                          </a:ext>
                        </a:extLst>
                      </p:cNvPr>
                      <p:cNvPicPr>
                        <a:picLocks noChangeAspect="1" noChangeArrowheads="1"/>
                      </p:cNvPicPr>
                      <p:nvPr/>
                    </p:nvPicPr>
                    <p:blipFill>
                      <a:blip r:embed="rId8"/>
                      <a:srcRect/>
                      <a:stretch>
                        <a:fillRect/>
                      </a:stretch>
                    </p:blipFill>
                    <p:spPr bwMode="auto">
                      <a:xfrm>
                        <a:off x="4636294" y="6050598"/>
                        <a:ext cx="3214687" cy="6619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2" name="Object 38">
                <a:extLst>
                  <a:ext uri="{FF2B5EF4-FFF2-40B4-BE49-F238E27FC236}">
                    <a16:creationId xmlns:a16="http://schemas.microsoft.com/office/drawing/2014/main" id="{2A63B11F-B613-41FD-B946-4DC1C9B5514F}"/>
                  </a:ext>
                </a:extLst>
              </p:cNvPr>
              <p:cNvSpPr txBox="1"/>
              <p:nvPr/>
            </p:nvSpPr>
            <p:spPr bwMode="auto">
              <a:xfrm>
                <a:off x="5700714" y="2602865"/>
                <a:ext cx="3214686" cy="6477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𝐶</m:t>
                          </m:r>
                        </m:num>
                        <m:den>
                          <m:r>
                            <a:rPr lang="en-US" b="0" i="1" smtClean="0">
                              <a:solidFill>
                                <a:srgbClr val="000000"/>
                              </a:solidFill>
                              <a:latin typeface="Cambria Math" panose="02040503050406030204" pitchFamily="18" charset="0"/>
                            </a:rPr>
                            <m:t>𝑀</m:t>
                          </m:r>
                        </m:den>
                      </m:f>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 </m:t>
                              </m:r>
                            </m:e>
                          </m:func>
                          <m:r>
                            <a:rPr lang="en-US" i="1">
                              <a:solidFill>
                                <a:srgbClr val="000000"/>
                              </a:solidFill>
                              <a:latin typeface="Cambria Math" panose="02040503050406030204" pitchFamily="18" charset="0"/>
                            </a:rPr>
                            <m:t>𝑘𝑎</m:t>
                          </m:r>
                        </m:e>
                      </m:d>
                    </m:oMath>
                  </m:oMathPara>
                </a14:m>
                <a:endParaRPr lang="en-US" dirty="0"/>
              </a:p>
            </p:txBody>
          </p:sp>
        </mc:Choice>
        <mc:Fallback xmlns="">
          <p:sp>
            <p:nvSpPr>
              <p:cNvPr id="22" name="Object 38">
                <a:extLst>
                  <a:ext uri="{FF2B5EF4-FFF2-40B4-BE49-F238E27FC236}">
                    <a16:creationId xmlns:a16="http://schemas.microsoft.com/office/drawing/2014/main" id="{2A63B11F-B613-41FD-B946-4DC1C9B5514F}"/>
                  </a:ext>
                </a:extLst>
              </p:cNvPr>
              <p:cNvSpPr txBox="1">
                <a:spLocks noRot="1" noChangeAspect="1" noMove="1" noResize="1" noEditPoints="1" noAdjustHandles="1" noChangeArrowheads="1" noChangeShapeType="1" noTextEdit="1"/>
              </p:cNvSpPr>
              <p:nvPr/>
            </p:nvSpPr>
            <p:spPr bwMode="auto">
              <a:xfrm>
                <a:off x="5700714" y="2602865"/>
                <a:ext cx="3214686" cy="647700"/>
              </a:xfrm>
              <a:prstGeom prst="rect">
                <a:avLst/>
              </a:prstGeom>
              <a:blipFill>
                <a:blip r:embed="rId9"/>
                <a:stretch>
                  <a:fillRect/>
                </a:stretch>
              </a:blipFill>
              <a:ln>
                <a:no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72CE0046-3A80-42B5-B474-48157EC8A4C0}"/>
              </a:ext>
            </a:extLst>
          </p:cNvPr>
          <p:cNvSpPr txBox="1"/>
          <p:nvPr/>
        </p:nvSpPr>
        <p:spPr>
          <a:xfrm>
            <a:off x="5756460" y="2294595"/>
            <a:ext cx="3745706" cy="369332"/>
          </a:xfrm>
          <a:prstGeom prst="rect">
            <a:avLst/>
          </a:prstGeom>
          <a:noFill/>
        </p:spPr>
        <p:txBody>
          <a:bodyPr wrap="square" rtlCol="0">
            <a:spAutoFit/>
          </a:bodyPr>
          <a:lstStyle/>
          <a:p>
            <a:r>
              <a:rPr lang="en-US" dirty="0"/>
              <a:t>Compare to 1D solution:</a:t>
            </a:r>
          </a:p>
        </p:txBody>
      </p:sp>
      <p:sp>
        <p:nvSpPr>
          <p:cNvPr id="19" name="Rectangle 18">
            <a:extLst>
              <a:ext uri="{FF2B5EF4-FFF2-40B4-BE49-F238E27FC236}">
                <a16:creationId xmlns:a16="http://schemas.microsoft.com/office/drawing/2014/main" id="{3D84DE07-7AC3-42AF-8692-2487BE56BAD1}"/>
              </a:ext>
            </a:extLst>
          </p:cNvPr>
          <p:cNvSpPr/>
          <p:nvPr/>
        </p:nvSpPr>
        <p:spPr>
          <a:xfrm>
            <a:off x="5573347" y="2294595"/>
            <a:ext cx="2743200" cy="1067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24DBCEE-C54B-420D-A9D4-93E78CC71C7E}"/>
              </a:ext>
            </a:extLst>
          </p:cNvPr>
          <p:cNvSpPr txBox="1"/>
          <p:nvPr/>
        </p:nvSpPr>
        <p:spPr>
          <a:xfrm>
            <a:off x="5088937" y="3640611"/>
            <a:ext cx="3505200" cy="2062103"/>
          </a:xfrm>
          <a:prstGeom prst="rect">
            <a:avLst/>
          </a:prstGeom>
          <a:noFill/>
        </p:spPr>
        <p:txBody>
          <a:bodyPr wrap="square" rtlCol="0">
            <a:spAutoFit/>
          </a:bodyPr>
          <a:lstStyle/>
          <a:p>
            <a:pPr algn="ctr"/>
            <a:r>
              <a:rPr lang="en-US" sz="3200" dirty="0">
                <a:solidFill>
                  <a:srgbClr val="FF0000"/>
                </a:solidFill>
              </a:rPr>
              <a:t>How do you think you might change this if a rectangular lattice?</a:t>
            </a:r>
          </a:p>
        </p:txBody>
      </p:sp>
    </p:spTree>
    <p:extLst>
      <p:ext uri="{BB962C8B-B14F-4D97-AF65-F5344CB8AC3E}">
        <p14:creationId xmlns:p14="http://schemas.microsoft.com/office/powerpoint/2010/main" val="379696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2" presetClass="entr" presetSubtype="1"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50598"/>
            <a:ext cx="7226140" cy="792162"/>
          </a:xfrm>
        </p:spPr>
        <p:txBody>
          <a:bodyPr/>
          <a:lstStyle/>
          <a:p>
            <a:pPr algn="l"/>
            <a:r>
              <a:rPr lang="en-US" dirty="0"/>
              <a:t>2D Lattice</a:t>
            </a:r>
          </a:p>
        </p:txBody>
      </p:sp>
      <p:sp>
        <p:nvSpPr>
          <p:cNvPr id="4" name="Freeform 30"/>
          <p:cNvSpPr>
            <a:spLocks/>
          </p:cNvSpPr>
          <p:nvPr/>
        </p:nvSpPr>
        <p:spPr bwMode="auto">
          <a:xfrm>
            <a:off x="657022" y="3117372"/>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5" name="Freeform 30"/>
          <p:cNvSpPr>
            <a:spLocks/>
          </p:cNvSpPr>
          <p:nvPr/>
        </p:nvSpPr>
        <p:spPr bwMode="auto">
          <a:xfrm>
            <a:off x="2409622" y="3117372"/>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6" name="Oval 36"/>
          <p:cNvSpPr>
            <a:spLocks noChangeArrowheads="1"/>
          </p:cNvSpPr>
          <p:nvPr/>
        </p:nvSpPr>
        <p:spPr bwMode="auto">
          <a:xfrm>
            <a:off x="1882572" y="2997516"/>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7" name="Oval 36"/>
          <p:cNvSpPr>
            <a:spLocks noChangeArrowheads="1"/>
          </p:cNvSpPr>
          <p:nvPr/>
        </p:nvSpPr>
        <p:spPr bwMode="auto">
          <a:xfrm>
            <a:off x="3588340" y="2934493"/>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8" name="Oval 36"/>
          <p:cNvSpPr>
            <a:spLocks noChangeArrowheads="1"/>
          </p:cNvSpPr>
          <p:nvPr/>
        </p:nvSpPr>
        <p:spPr bwMode="auto">
          <a:xfrm>
            <a:off x="197281" y="2963544"/>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9" name="Freeform 30"/>
          <p:cNvSpPr>
            <a:spLocks/>
          </p:cNvSpPr>
          <p:nvPr/>
        </p:nvSpPr>
        <p:spPr bwMode="auto">
          <a:xfrm rot="5400000">
            <a:off x="1456487" y="2216466"/>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10" name="Freeform 30"/>
          <p:cNvSpPr>
            <a:spLocks/>
          </p:cNvSpPr>
          <p:nvPr/>
        </p:nvSpPr>
        <p:spPr bwMode="auto">
          <a:xfrm rot="5400000">
            <a:off x="1521415" y="4018278"/>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11" name="Oval 36"/>
          <p:cNvSpPr>
            <a:spLocks noChangeArrowheads="1"/>
          </p:cNvSpPr>
          <p:nvPr/>
        </p:nvSpPr>
        <p:spPr bwMode="auto">
          <a:xfrm>
            <a:off x="1882095" y="1219200"/>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2" name="Oval 36"/>
          <p:cNvSpPr>
            <a:spLocks noChangeArrowheads="1"/>
          </p:cNvSpPr>
          <p:nvPr/>
        </p:nvSpPr>
        <p:spPr bwMode="auto">
          <a:xfrm>
            <a:off x="1920036" y="4799328"/>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3" name="Text Box 64"/>
          <p:cNvSpPr txBox="1">
            <a:spLocks noChangeArrowheads="1"/>
          </p:cNvSpPr>
          <p:nvPr/>
        </p:nvSpPr>
        <p:spPr bwMode="auto">
          <a:xfrm>
            <a:off x="2302465" y="2201385"/>
            <a:ext cx="304892" cy="369332"/>
          </a:xfrm>
          <a:prstGeom prst="rect">
            <a:avLst/>
          </a:prstGeom>
          <a:noFill/>
          <a:ln w="9525">
            <a:noFill/>
            <a:miter lim="800000"/>
            <a:headEnd/>
            <a:tailEnd/>
          </a:ln>
        </p:spPr>
        <p:txBody>
          <a:bodyPr wrap="none">
            <a:spAutoFit/>
          </a:bodyPr>
          <a:lstStyle/>
          <a:p>
            <a:pPr eaLnBrk="1" hangingPunct="1"/>
            <a:r>
              <a:rPr lang="en-US" dirty="0"/>
              <a:t>K</a:t>
            </a:r>
          </a:p>
        </p:txBody>
      </p:sp>
      <p:sp>
        <p:nvSpPr>
          <p:cNvPr id="14" name="Text Box 112"/>
          <p:cNvSpPr txBox="1">
            <a:spLocks noChangeArrowheads="1"/>
          </p:cNvSpPr>
          <p:nvPr/>
        </p:nvSpPr>
        <p:spPr bwMode="auto">
          <a:xfrm>
            <a:off x="1576977" y="3394390"/>
            <a:ext cx="4809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a:t>
            </a:r>
          </a:p>
        </p:txBody>
      </p:sp>
      <p:sp>
        <p:nvSpPr>
          <p:cNvPr id="15" name="Text Box 112"/>
          <p:cNvSpPr txBox="1">
            <a:spLocks noChangeArrowheads="1"/>
          </p:cNvSpPr>
          <p:nvPr/>
        </p:nvSpPr>
        <p:spPr bwMode="auto">
          <a:xfrm>
            <a:off x="3643633" y="3585526"/>
            <a:ext cx="745397"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l+1,m</a:t>
            </a:r>
          </a:p>
        </p:txBody>
      </p:sp>
      <p:sp>
        <p:nvSpPr>
          <p:cNvPr id="16" name="Text Box 112"/>
          <p:cNvSpPr txBox="1">
            <a:spLocks noChangeArrowheads="1"/>
          </p:cNvSpPr>
          <p:nvPr/>
        </p:nvSpPr>
        <p:spPr bwMode="auto">
          <a:xfrm>
            <a:off x="1776846" y="5527990"/>
            <a:ext cx="6941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l,m-1</a:t>
            </a:r>
          </a:p>
        </p:txBody>
      </p:sp>
      <p:sp>
        <p:nvSpPr>
          <p:cNvPr id="17" name="Text Box 112"/>
          <p:cNvSpPr txBox="1">
            <a:spLocks noChangeArrowheads="1"/>
          </p:cNvSpPr>
          <p:nvPr/>
        </p:nvSpPr>
        <p:spPr bwMode="auto">
          <a:xfrm>
            <a:off x="2385809" y="1261109"/>
            <a:ext cx="745397"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l,m+1</a:t>
            </a:r>
          </a:p>
        </p:txBody>
      </p:sp>
      <p:sp>
        <p:nvSpPr>
          <p:cNvPr id="18" name="Text Box 112"/>
          <p:cNvSpPr txBox="1">
            <a:spLocks noChangeArrowheads="1"/>
          </p:cNvSpPr>
          <p:nvPr/>
        </p:nvSpPr>
        <p:spPr bwMode="auto">
          <a:xfrm>
            <a:off x="76200" y="3585526"/>
            <a:ext cx="6941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l-1,m</a:t>
            </a:r>
          </a:p>
        </p:txBody>
      </p:sp>
      <p:graphicFrame>
        <p:nvGraphicFramePr>
          <p:cNvPr id="31" name="Object 30"/>
          <p:cNvGraphicFramePr>
            <a:graphicFrameLocks noChangeAspect="1"/>
          </p:cNvGraphicFramePr>
          <p:nvPr/>
        </p:nvGraphicFramePr>
        <p:xfrm>
          <a:off x="404813" y="92075"/>
          <a:ext cx="8462962" cy="822325"/>
        </p:xfrm>
        <a:graphic>
          <a:graphicData uri="http://schemas.openxmlformats.org/presentationml/2006/ole">
            <mc:AlternateContent xmlns:mc="http://schemas.openxmlformats.org/markup-compatibility/2006">
              <mc:Choice xmlns:v="urn:schemas-microsoft-com:vml" Requires="v">
                <p:oleObj name="Equation" r:id="rId3" imgW="3390840" imgH="330120" progId="Equation.3">
                  <p:embed/>
                </p:oleObj>
              </mc:Choice>
              <mc:Fallback>
                <p:oleObj name="Equation" r:id="rId3" imgW="3390840" imgH="330120" progId="Equation.3">
                  <p:embed/>
                  <p:pic>
                    <p:nvPicPr>
                      <p:cNvPr id="31" name="Object 30"/>
                      <p:cNvPicPr>
                        <a:picLocks noChangeAspect="1" noChangeArrowheads="1"/>
                      </p:cNvPicPr>
                      <p:nvPr/>
                    </p:nvPicPr>
                    <p:blipFill>
                      <a:blip r:embed="rId4"/>
                      <a:srcRect/>
                      <a:stretch>
                        <a:fillRect/>
                      </a:stretch>
                    </p:blipFill>
                    <p:spPr bwMode="auto">
                      <a:xfrm>
                        <a:off x="404813" y="92075"/>
                        <a:ext cx="8462962" cy="822325"/>
                      </a:xfrm>
                      <a:prstGeom prst="rect">
                        <a:avLst/>
                      </a:prstGeom>
                      <a:noFill/>
                      <a:ln w="3175">
                        <a:solidFill>
                          <a:schemeClr val="tx2"/>
                        </a:solidFill>
                        <a:miter lim="800000"/>
                        <a:headEnd/>
                        <a:tailEnd/>
                      </a:ln>
                      <a:effectLst/>
                    </p:spPr>
                  </p:pic>
                </p:oleObj>
              </mc:Fallback>
            </mc:AlternateContent>
          </a:graphicData>
        </a:graphic>
      </p:graphicFrame>
      <p:sp>
        <p:nvSpPr>
          <p:cNvPr id="29" name="Content Placeholder 2"/>
          <p:cNvSpPr txBox="1">
            <a:spLocks/>
          </p:cNvSpPr>
          <p:nvPr/>
        </p:nvSpPr>
        <p:spPr>
          <a:xfrm>
            <a:off x="4724400" y="2570955"/>
            <a:ext cx="4267200" cy="101044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Plot </a:t>
            </a:r>
            <a:r>
              <a:rPr lang="en-US" b="1" dirty="0"/>
              <a:t>w </a:t>
            </a:r>
            <a:r>
              <a:rPr lang="en-US" b="1" dirty="0" err="1"/>
              <a:t>vs</a:t>
            </a:r>
            <a:r>
              <a:rPr lang="en-US" b="1" dirty="0"/>
              <a:t> k </a:t>
            </a:r>
            <a:r>
              <a:rPr lang="en-US" dirty="0"/>
              <a:t>for the</a:t>
            </a:r>
            <a:r>
              <a:rPr lang="en-US" dirty="0">
                <a:solidFill>
                  <a:srgbClr val="FF0000"/>
                </a:solidFill>
              </a:rPr>
              <a:t> [10]</a:t>
            </a:r>
            <a:r>
              <a:rPr lang="en-US" dirty="0"/>
              <a:t> and</a:t>
            </a:r>
            <a:r>
              <a:rPr lang="en-US" dirty="0">
                <a:solidFill>
                  <a:srgbClr val="0070C0"/>
                </a:solidFill>
              </a:rPr>
              <a:t> [11]</a:t>
            </a:r>
            <a:r>
              <a:rPr lang="en-US" dirty="0"/>
              <a:t> directions. </a:t>
            </a:r>
          </a:p>
          <a:p>
            <a:pPr marL="0" indent="0" algn="ctr">
              <a:buNone/>
            </a:pPr>
            <a:endParaRPr lang="en-US" sz="2000" dirty="0"/>
          </a:p>
          <a:p>
            <a:pPr marL="0" indent="0" algn="ctr">
              <a:buNone/>
            </a:pPr>
            <a:r>
              <a:rPr lang="en-US" sz="3000" dirty="0"/>
              <a:t>Identify the values of </a:t>
            </a:r>
            <a:r>
              <a:rPr lang="el-GR" sz="3000" dirty="0">
                <a:sym typeface="Symbol"/>
              </a:rPr>
              <a:t></a:t>
            </a:r>
            <a:r>
              <a:rPr lang="en-US" sz="3000" dirty="0">
                <a:sym typeface="Symbol"/>
              </a:rPr>
              <a:t> at k=0 and at the BZ edges. </a:t>
            </a:r>
            <a:r>
              <a:rPr lang="en-US" sz="2800" dirty="0"/>
              <a:t>(Hint: draw the BZ first)</a:t>
            </a:r>
          </a:p>
          <a:p>
            <a:pPr marL="0" indent="0" algn="ctr">
              <a:buNone/>
            </a:pPr>
            <a:endParaRPr lang="en-US" sz="3000" dirty="0"/>
          </a:p>
        </p:txBody>
      </p:sp>
      <mc:AlternateContent xmlns:mc="http://schemas.openxmlformats.org/markup-compatibility/2006" xmlns:a14="http://schemas.microsoft.com/office/drawing/2010/main">
        <mc:Choice Requires="a14">
          <p:sp>
            <p:nvSpPr>
              <p:cNvPr id="3" name="Object 19">
                <a:extLst>
                  <a:ext uri="{FF2B5EF4-FFF2-40B4-BE49-F238E27FC236}">
                    <a16:creationId xmlns:a16="http://schemas.microsoft.com/office/drawing/2014/main" id="{C361B21E-59CB-41DA-A406-38C6376C0D39}"/>
                  </a:ext>
                </a:extLst>
              </p:cNvPr>
              <p:cNvSpPr txBox="1"/>
              <p:nvPr/>
            </p:nvSpPr>
            <p:spPr bwMode="auto">
              <a:xfrm>
                <a:off x="4097338" y="1143000"/>
                <a:ext cx="4818062" cy="979488"/>
              </a:xfrm>
              <a:prstGeom prst="rect">
                <a:avLst/>
              </a:prstGeom>
              <a:noFill/>
              <a:ln w="3175">
                <a:solidFill>
                  <a:schemeClr val="tx2"/>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𝜔</m:t>
                          </m:r>
                        </m:e>
                        <m:sup>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𝐶</m:t>
                          </m:r>
                        </m:num>
                        <m:den>
                          <m:r>
                            <a:rPr lang="en-US" sz="2400" i="1">
                              <a:solidFill>
                                <a:srgbClr val="000000"/>
                              </a:solidFill>
                              <a:latin typeface="Cambria Math" panose="02040503050406030204" pitchFamily="18" charset="0"/>
                            </a:rPr>
                            <m:t>𝑀</m:t>
                          </m:r>
                        </m:den>
                      </m:f>
                      <m:r>
                        <a:rPr lang="en-US" sz="2400" i="1">
                          <a:solidFill>
                            <a:srgbClr val="000000"/>
                          </a:solidFill>
                          <a:latin typeface="Cambria Math" panose="02040503050406030204" pitchFamily="18" charset="0"/>
                        </a:rPr>
                        <m:t>(2−</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𝑘</m:t>
                              </m:r>
                            </m:e>
                            <m:sub>
                              <m:r>
                                <a:rPr lang="en-US" sz="2400" i="1">
                                  <a:solidFill>
                                    <a:srgbClr val="000000"/>
                                  </a:solidFill>
                                  <a:latin typeface="Cambria Math" panose="02040503050406030204" pitchFamily="18" charset="0"/>
                                </a:rPr>
                                <m:t>𝑥</m:t>
                              </m:r>
                            </m:sub>
                          </m:sSub>
                        </m:e>
                      </m:func>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𝑘</m:t>
                              </m:r>
                            </m:e>
                            <m:sub>
                              <m:r>
                                <a:rPr lang="en-US" sz="2400" i="1">
                                  <a:solidFill>
                                    <a:srgbClr val="000000"/>
                                  </a:solidFill>
                                  <a:latin typeface="Cambria Math" panose="02040503050406030204" pitchFamily="18" charset="0"/>
                                </a:rPr>
                                <m:t>𝑦</m:t>
                              </m:r>
                            </m:sub>
                          </m:sSub>
                        </m:e>
                      </m:func>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3" name="Object 19">
                <a:extLst>
                  <a:ext uri="{FF2B5EF4-FFF2-40B4-BE49-F238E27FC236}">
                    <a16:creationId xmlns:a16="http://schemas.microsoft.com/office/drawing/2014/main" id="{C361B21E-59CB-41DA-A406-38C6376C0D39}"/>
                  </a:ext>
                </a:extLst>
              </p:cNvPr>
              <p:cNvSpPr txBox="1">
                <a:spLocks noRot="1" noChangeAspect="1" noMove="1" noResize="1" noEditPoints="1" noAdjustHandles="1" noChangeArrowheads="1" noChangeShapeType="1" noTextEdit="1"/>
              </p:cNvSpPr>
              <p:nvPr/>
            </p:nvSpPr>
            <p:spPr bwMode="auto">
              <a:xfrm>
                <a:off x="4097338" y="1143000"/>
                <a:ext cx="4818062" cy="979488"/>
              </a:xfrm>
              <a:prstGeom prst="rect">
                <a:avLst/>
              </a:prstGeom>
              <a:blipFill>
                <a:blip r:embed="rId6"/>
                <a:stretch>
                  <a:fillRect/>
                </a:stretch>
              </a:blipFill>
              <a:ln w="3175">
                <a:solidFill>
                  <a:schemeClr val="tx2"/>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38648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50598"/>
            <a:ext cx="7226140" cy="792162"/>
          </a:xfrm>
        </p:spPr>
        <p:txBody>
          <a:bodyPr/>
          <a:lstStyle/>
          <a:p>
            <a:pPr algn="l"/>
            <a:r>
              <a:rPr lang="en-US" dirty="0"/>
              <a:t>2D Lattice</a:t>
            </a:r>
          </a:p>
        </p:txBody>
      </p:sp>
      <p:sp>
        <p:nvSpPr>
          <p:cNvPr id="4" name="Freeform 30"/>
          <p:cNvSpPr>
            <a:spLocks/>
          </p:cNvSpPr>
          <p:nvPr/>
        </p:nvSpPr>
        <p:spPr bwMode="auto">
          <a:xfrm>
            <a:off x="657022" y="3117372"/>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5" name="Freeform 30"/>
          <p:cNvSpPr>
            <a:spLocks/>
          </p:cNvSpPr>
          <p:nvPr/>
        </p:nvSpPr>
        <p:spPr bwMode="auto">
          <a:xfrm>
            <a:off x="2409622" y="3117372"/>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6" name="Oval 36"/>
          <p:cNvSpPr>
            <a:spLocks noChangeArrowheads="1"/>
          </p:cNvSpPr>
          <p:nvPr/>
        </p:nvSpPr>
        <p:spPr bwMode="auto">
          <a:xfrm>
            <a:off x="1882572" y="2997516"/>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7" name="Oval 36"/>
          <p:cNvSpPr>
            <a:spLocks noChangeArrowheads="1"/>
          </p:cNvSpPr>
          <p:nvPr/>
        </p:nvSpPr>
        <p:spPr bwMode="auto">
          <a:xfrm>
            <a:off x="3588340" y="2934493"/>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8" name="Oval 36"/>
          <p:cNvSpPr>
            <a:spLocks noChangeArrowheads="1"/>
          </p:cNvSpPr>
          <p:nvPr/>
        </p:nvSpPr>
        <p:spPr bwMode="auto">
          <a:xfrm>
            <a:off x="197281" y="2963544"/>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9" name="Freeform 30"/>
          <p:cNvSpPr>
            <a:spLocks/>
          </p:cNvSpPr>
          <p:nvPr/>
        </p:nvSpPr>
        <p:spPr bwMode="auto">
          <a:xfrm rot="5400000">
            <a:off x="1456487" y="2216466"/>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10" name="Freeform 30"/>
          <p:cNvSpPr>
            <a:spLocks/>
          </p:cNvSpPr>
          <p:nvPr/>
        </p:nvSpPr>
        <p:spPr bwMode="auto">
          <a:xfrm rot="5400000">
            <a:off x="1521415" y="4018278"/>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12" name="Oval 36"/>
          <p:cNvSpPr>
            <a:spLocks noChangeArrowheads="1"/>
          </p:cNvSpPr>
          <p:nvPr/>
        </p:nvSpPr>
        <p:spPr bwMode="auto">
          <a:xfrm>
            <a:off x="1920036" y="4799328"/>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3" name="Text Box 64"/>
          <p:cNvSpPr txBox="1">
            <a:spLocks noChangeArrowheads="1"/>
          </p:cNvSpPr>
          <p:nvPr/>
        </p:nvSpPr>
        <p:spPr bwMode="auto">
          <a:xfrm>
            <a:off x="2302465" y="2201385"/>
            <a:ext cx="304892" cy="369332"/>
          </a:xfrm>
          <a:prstGeom prst="rect">
            <a:avLst/>
          </a:prstGeom>
          <a:noFill/>
          <a:ln w="9525">
            <a:noFill/>
            <a:miter lim="800000"/>
            <a:headEnd/>
            <a:tailEnd/>
          </a:ln>
        </p:spPr>
        <p:txBody>
          <a:bodyPr wrap="none">
            <a:spAutoFit/>
          </a:bodyPr>
          <a:lstStyle/>
          <a:p>
            <a:pPr eaLnBrk="1" hangingPunct="1"/>
            <a:r>
              <a:rPr lang="en-US" dirty="0"/>
              <a:t>K</a:t>
            </a:r>
          </a:p>
        </p:txBody>
      </p:sp>
      <p:sp>
        <p:nvSpPr>
          <p:cNvPr id="14" name="Text Box 112"/>
          <p:cNvSpPr txBox="1">
            <a:spLocks noChangeArrowheads="1"/>
          </p:cNvSpPr>
          <p:nvPr/>
        </p:nvSpPr>
        <p:spPr bwMode="auto">
          <a:xfrm>
            <a:off x="1576977" y="3394390"/>
            <a:ext cx="4809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a:t>
            </a:r>
          </a:p>
        </p:txBody>
      </p:sp>
      <p:sp>
        <p:nvSpPr>
          <p:cNvPr id="15" name="Text Box 112"/>
          <p:cNvSpPr txBox="1">
            <a:spLocks noChangeArrowheads="1"/>
          </p:cNvSpPr>
          <p:nvPr/>
        </p:nvSpPr>
        <p:spPr bwMode="auto">
          <a:xfrm>
            <a:off x="3643633" y="3585526"/>
            <a:ext cx="745397"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l+1,m</a:t>
            </a:r>
          </a:p>
        </p:txBody>
      </p:sp>
      <p:sp>
        <p:nvSpPr>
          <p:cNvPr id="16" name="Text Box 112"/>
          <p:cNvSpPr txBox="1">
            <a:spLocks noChangeArrowheads="1"/>
          </p:cNvSpPr>
          <p:nvPr/>
        </p:nvSpPr>
        <p:spPr bwMode="auto">
          <a:xfrm>
            <a:off x="1776846" y="5527990"/>
            <a:ext cx="6941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l,m-1</a:t>
            </a:r>
          </a:p>
        </p:txBody>
      </p:sp>
      <p:sp>
        <p:nvSpPr>
          <p:cNvPr id="18" name="Text Box 112"/>
          <p:cNvSpPr txBox="1">
            <a:spLocks noChangeArrowheads="1"/>
          </p:cNvSpPr>
          <p:nvPr/>
        </p:nvSpPr>
        <p:spPr bwMode="auto">
          <a:xfrm>
            <a:off x="76200" y="3585526"/>
            <a:ext cx="6941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l-1,m</a:t>
            </a:r>
          </a:p>
        </p:txBody>
      </p:sp>
      <p:graphicFrame>
        <p:nvGraphicFramePr>
          <p:cNvPr id="31" name="Object 30"/>
          <p:cNvGraphicFramePr>
            <a:graphicFrameLocks noChangeAspect="1"/>
          </p:cNvGraphicFramePr>
          <p:nvPr/>
        </p:nvGraphicFramePr>
        <p:xfrm>
          <a:off x="404813" y="92075"/>
          <a:ext cx="8462962" cy="822325"/>
        </p:xfrm>
        <a:graphic>
          <a:graphicData uri="http://schemas.openxmlformats.org/presentationml/2006/ole">
            <mc:AlternateContent xmlns:mc="http://schemas.openxmlformats.org/markup-compatibility/2006">
              <mc:Choice xmlns:v="urn:schemas-microsoft-com:vml" Requires="v">
                <p:oleObj name="Equation" r:id="rId3" imgW="3390840" imgH="330120" progId="Equation.3">
                  <p:embed/>
                </p:oleObj>
              </mc:Choice>
              <mc:Fallback>
                <p:oleObj name="Equation" r:id="rId3" imgW="3390840" imgH="330120" progId="Equation.3">
                  <p:embed/>
                  <p:pic>
                    <p:nvPicPr>
                      <p:cNvPr id="31" name="Object 30"/>
                      <p:cNvPicPr>
                        <a:picLocks noChangeAspect="1" noChangeArrowheads="1"/>
                      </p:cNvPicPr>
                      <p:nvPr/>
                    </p:nvPicPr>
                    <p:blipFill>
                      <a:blip r:embed="rId4"/>
                      <a:srcRect/>
                      <a:stretch>
                        <a:fillRect/>
                      </a:stretch>
                    </p:blipFill>
                    <p:spPr bwMode="auto">
                      <a:xfrm>
                        <a:off x="404813" y="92075"/>
                        <a:ext cx="8462962" cy="822325"/>
                      </a:xfrm>
                      <a:prstGeom prst="rect">
                        <a:avLst/>
                      </a:prstGeom>
                      <a:noFill/>
                      <a:ln w="3175">
                        <a:solidFill>
                          <a:schemeClr val="tx2"/>
                        </a:solidFill>
                        <a:miter lim="800000"/>
                        <a:headEnd/>
                        <a:tailEnd/>
                      </a:ln>
                      <a:effectLst/>
                    </p:spPr>
                  </p:pic>
                </p:oleObj>
              </mc:Fallback>
            </mc:AlternateContent>
          </a:graphicData>
        </a:graphic>
      </p:graphicFrame>
      <p:pic>
        <p:nvPicPr>
          <p:cNvPr id="170035"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07330"/>
            <a:ext cx="519112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Content Placeholder 2"/>
          <p:cNvSpPr txBox="1">
            <a:spLocks/>
          </p:cNvSpPr>
          <p:nvPr/>
        </p:nvSpPr>
        <p:spPr>
          <a:xfrm>
            <a:off x="4724400" y="2570955"/>
            <a:ext cx="4267200" cy="101044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Plot </a:t>
            </a:r>
            <a:r>
              <a:rPr lang="en-US" b="1" dirty="0"/>
              <a:t>w </a:t>
            </a:r>
            <a:r>
              <a:rPr lang="en-US" b="1" dirty="0" err="1"/>
              <a:t>vs</a:t>
            </a:r>
            <a:r>
              <a:rPr lang="en-US" b="1" dirty="0"/>
              <a:t> k </a:t>
            </a:r>
            <a:r>
              <a:rPr lang="en-US" dirty="0"/>
              <a:t>for the</a:t>
            </a:r>
            <a:r>
              <a:rPr lang="en-US" dirty="0">
                <a:solidFill>
                  <a:srgbClr val="FF0000"/>
                </a:solidFill>
              </a:rPr>
              <a:t> [10]</a:t>
            </a:r>
            <a:r>
              <a:rPr lang="en-US" dirty="0"/>
              <a:t> and</a:t>
            </a:r>
            <a:r>
              <a:rPr lang="en-US" dirty="0">
                <a:solidFill>
                  <a:srgbClr val="0070C0"/>
                </a:solidFill>
              </a:rPr>
              <a:t> [11]</a:t>
            </a:r>
            <a:r>
              <a:rPr lang="en-US" dirty="0"/>
              <a:t> directions. </a:t>
            </a:r>
          </a:p>
          <a:p>
            <a:pPr marL="0" indent="0" algn="ctr">
              <a:buNone/>
            </a:pPr>
            <a:endParaRPr lang="en-US" sz="2000" dirty="0"/>
          </a:p>
          <a:p>
            <a:pPr marL="0" indent="0" algn="ctr">
              <a:buNone/>
            </a:pPr>
            <a:r>
              <a:rPr lang="en-US" sz="3000" dirty="0"/>
              <a:t>Identify the values of </a:t>
            </a:r>
            <a:r>
              <a:rPr lang="el-GR" sz="3000" dirty="0">
                <a:sym typeface="Symbol"/>
              </a:rPr>
              <a:t></a:t>
            </a:r>
            <a:r>
              <a:rPr lang="en-US" sz="3000" dirty="0">
                <a:sym typeface="Symbol"/>
              </a:rPr>
              <a:t> at k=0 and at the BZ edges. </a:t>
            </a:r>
            <a:r>
              <a:rPr lang="en-US" sz="2800" dirty="0"/>
              <a:t>(Hint: draw the BZ first)</a:t>
            </a:r>
          </a:p>
          <a:p>
            <a:pPr marL="0" indent="0" algn="ctr">
              <a:buNone/>
            </a:pPr>
            <a:endParaRPr lang="en-US" sz="3000" dirty="0"/>
          </a:p>
        </p:txBody>
      </p:sp>
      <mc:AlternateContent xmlns:mc="http://schemas.openxmlformats.org/markup-compatibility/2006" xmlns:a14="http://schemas.microsoft.com/office/drawing/2010/main">
        <mc:Choice Requires="a14">
          <p:sp>
            <p:nvSpPr>
              <p:cNvPr id="3" name="Object 19">
                <a:extLst>
                  <a:ext uri="{FF2B5EF4-FFF2-40B4-BE49-F238E27FC236}">
                    <a16:creationId xmlns:a16="http://schemas.microsoft.com/office/drawing/2014/main" id="{E84E9F3C-488D-45A0-887F-E652B63482A2}"/>
                  </a:ext>
                </a:extLst>
              </p:cNvPr>
              <p:cNvSpPr txBox="1"/>
              <p:nvPr/>
            </p:nvSpPr>
            <p:spPr bwMode="auto">
              <a:xfrm>
                <a:off x="4097338" y="1143000"/>
                <a:ext cx="4818062" cy="979488"/>
              </a:xfrm>
              <a:prstGeom prst="rect">
                <a:avLst/>
              </a:prstGeom>
              <a:noFill/>
              <a:ln w="3175">
                <a:solidFill>
                  <a:schemeClr val="tx2"/>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𝜔</m:t>
                          </m:r>
                        </m:e>
                        <m:sup>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𝐶</m:t>
                          </m:r>
                        </m:num>
                        <m:den>
                          <m:r>
                            <a:rPr lang="en-US" sz="2400" i="1">
                              <a:solidFill>
                                <a:srgbClr val="000000"/>
                              </a:solidFill>
                              <a:latin typeface="Cambria Math" panose="02040503050406030204" pitchFamily="18" charset="0"/>
                            </a:rPr>
                            <m:t>𝑀</m:t>
                          </m:r>
                        </m:den>
                      </m:f>
                      <m:r>
                        <a:rPr lang="en-US" sz="2400" i="1">
                          <a:solidFill>
                            <a:srgbClr val="000000"/>
                          </a:solidFill>
                          <a:latin typeface="Cambria Math" panose="02040503050406030204" pitchFamily="18" charset="0"/>
                        </a:rPr>
                        <m:t>(2−</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𝑘</m:t>
                              </m:r>
                            </m:e>
                            <m:sub>
                              <m:r>
                                <a:rPr lang="en-US" sz="2400" i="1">
                                  <a:solidFill>
                                    <a:srgbClr val="000000"/>
                                  </a:solidFill>
                                  <a:latin typeface="Cambria Math" panose="02040503050406030204" pitchFamily="18" charset="0"/>
                                </a:rPr>
                                <m:t>𝑥</m:t>
                              </m:r>
                            </m:sub>
                          </m:sSub>
                        </m:e>
                      </m:func>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𝑘</m:t>
                              </m:r>
                            </m:e>
                            <m:sub>
                              <m:r>
                                <a:rPr lang="en-US" sz="2400" i="1">
                                  <a:solidFill>
                                    <a:srgbClr val="000000"/>
                                  </a:solidFill>
                                  <a:latin typeface="Cambria Math" panose="02040503050406030204" pitchFamily="18" charset="0"/>
                                </a:rPr>
                                <m:t>𝑦</m:t>
                              </m:r>
                            </m:sub>
                          </m:sSub>
                        </m:e>
                      </m:func>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3" name="Object 19">
                <a:extLst>
                  <a:ext uri="{FF2B5EF4-FFF2-40B4-BE49-F238E27FC236}">
                    <a16:creationId xmlns:a16="http://schemas.microsoft.com/office/drawing/2014/main" id="{E84E9F3C-488D-45A0-887F-E652B63482A2}"/>
                  </a:ext>
                </a:extLst>
              </p:cNvPr>
              <p:cNvSpPr txBox="1">
                <a:spLocks noRot="1" noChangeAspect="1" noMove="1" noResize="1" noEditPoints="1" noAdjustHandles="1" noChangeArrowheads="1" noChangeShapeType="1" noTextEdit="1"/>
              </p:cNvSpPr>
              <p:nvPr/>
            </p:nvSpPr>
            <p:spPr bwMode="auto">
              <a:xfrm>
                <a:off x="4097338" y="1143000"/>
                <a:ext cx="4818062" cy="979488"/>
              </a:xfrm>
              <a:prstGeom prst="rect">
                <a:avLst/>
              </a:prstGeom>
              <a:blipFill>
                <a:blip r:embed="rId7"/>
                <a:stretch>
                  <a:fillRect/>
                </a:stretch>
              </a:blipFill>
              <a:ln w="3175">
                <a:solidFill>
                  <a:schemeClr val="tx2"/>
                </a:solidFill>
                <a:miter lim="800000"/>
                <a:headEnd/>
                <a:tailEnd/>
              </a:ln>
            </p:spPr>
            <p:txBody>
              <a:bodyPr/>
              <a:lstStyle/>
              <a:p>
                <a:r>
                  <a:rPr lang="en-US">
                    <a:noFill/>
                  </a:rPr>
                  <a:t> </a:t>
                </a:r>
              </a:p>
            </p:txBody>
          </p:sp>
        </mc:Fallback>
      </mc:AlternateContent>
      <p:sp>
        <p:nvSpPr>
          <p:cNvPr id="20" name="Rectangle 19">
            <a:extLst>
              <a:ext uri="{FF2B5EF4-FFF2-40B4-BE49-F238E27FC236}">
                <a16:creationId xmlns:a16="http://schemas.microsoft.com/office/drawing/2014/main" id="{2F8F4209-854F-43E5-B7FC-C300BBB6C6A2}"/>
              </a:ext>
            </a:extLst>
          </p:cNvPr>
          <p:cNvSpPr/>
          <p:nvPr/>
        </p:nvSpPr>
        <p:spPr>
          <a:xfrm>
            <a:off x="352767" y="2723117"/>
            <a:ext cx="2848157" cy="2823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4170809-7D4B-49BB-BCD3-B0DFC02A8623}"/>
              </a:ext>
            </a:extLst>
          </p:cNvPr>
          <p:cNvCxnSpPr/>
          <p:nvPr/>
        </p:nvCxnSpPr>
        <p:spPr>
          <a:xfrm>
            <a:off x="1800292" y="2723117"/>
            <a:ext cx="0" cy="2823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CF78252-8234-4AC3-8319-7C0948D6FF0C}"/>
              </a:ext>
            </a:extLst>
          </p:cNvPr>
          <p:cNvCxnSpPr/>
          <p:nvPr/>
        </p:nvCxnSpPr>
        <p:spPr>
          <a:xfrm>
            <a:off x="352767" y="4089692"/>
            <a:ext cx="29238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5EDE25D-2151-486C-8B13-D65713B5787C}"/>
              </a:ext>
            </a:extLst>
          </p:cNvPr>
          <p:cNvSpPr/>
          <p:nvPr/>
        </p:nvSpPr>
        <p:spPr>
          <a:xfrm>
            <a:off x="1752600" y="4038600"/>
            <a:ext cx="87123" cy="93785"/>
          </a:xfrm>
          <a:prstGeom prst="ellipse">
            <a:avLst/>
          </a:prstGeom>
          <a:solidFill>
            <a:srgbClr val="F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3DBA95C-9E40-449A-BF56-053D5F6EFC70}"/>
              </a:ext>
            </a:extLst>
          </p:cNvPr>
          <p:cNvSpPr/>
          <p:nvPr/>
        </p:nvSpPr>
        <p:spPr>
          <a:xfrm>
            <a:off x="3357693" y="4362566"/>
            <a:ext cx="1495661" cy="1048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7FD0CC-A4FD-4BE9-9396-C69E557A0771}"/>
              </a:ext>
            </a:extLst>
          </p:cNvPr>
          <p:cNvSpPr/>
          <p:nvPr/>
        </p:nvSpPr>
        <p:spPr>
          <a:xfrm>
            <a:off x="3390694" y="2138838"/>
            <a:ext cx="1711218" cy="487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016" name="Rectangle 170015">
            <a:extLst>
              <a:ext uri="{FF2B5EF4-FFF2-40B4-BE49-F238E27FC236}">
                <a16:creationId xmlns:a16="http://schemas.microsoft.com/office/drawing/2014/main" id="{4967814C-06F5-4D2E-A8F7-B6A3E89CEA31}"/>
              </a:ext>
            </a:extLst>
          </p:cNvPr>
          <p:cNvSpPr/>
          <p:nvPr/>
        </p:nvSpPr>
        <p:spPr>
          <a:xfrm>
            <a:off x="3342039" y="3089510"/>
            <a:ext cx="1711218" cy="487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62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0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2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0"/>
          <p:cNvSpPr>
            <a:spLocks/>
          </p:cNvSpPr>
          <p:nvPr/>
        </p:nvSpPr>
        <p:spPr bwMode="auto">
          <a:xfrm>
            <a:off x="657022" y="3117372"/>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5" name="Freeform 30"/>
          <p:cNvSpPr>
            <a:spLocks/>
          </p:cNvSpPr>
          <p:nvPr/>
        </p:nvSpPr>
        <p:spPr bwMode="auto">
          <a:xfrm>
            <a:off x="2409622" y="3117372"/>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6" name="Oval 36"/>
          <p:cNvSpPr>
            <a:spLocks noChangeArrowheads="1"/>
          </p:cNvSpPr>
          <p:nvPr/>
        </p:nvSpPr>
        <p:spPr bwMode="auto">
          <a:xfrm>
            <a:off x="1882572" y="2997516"/>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7" name="Oval 36"/>
          <p:cNvSpPr>
            <a:spLocks noChangeArrowheads="1"/>
          </p:cNvSpPr>
          <p:nvPr/>
        </p:nvSpPr>
        <p:spPr bwMode="auto">
          <a:xfrm>
            <a:off x="3588340" y="2934493"/>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8" name="Oval 36"/>
          <p:cNvSpPr>
            <a:spLocks noChangeArrowheads="1"/>
          </p:cNvSpPr>
          <p:nvPr/>
        </p:nvSpPr>
        <p:spPr bwMode="auto">
          <a:xfrm>
            <a:off x="197281" y="2963544"/>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9" name="Freeform 30"/>
          <p:cNvSpPr>
            <a:spLocks/>
          </p:cNvSpPr>
          <p:nvPr/>
        </p:nvSpPr>
        <p:spPr bwMode="auto">
          <a:xfrm rot="5400000">
            <a:off x="1456487" y="2216466"/>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10" name="Freeform 30"/>
          <p:cNvSpPr>
            <a:spLocks/>
          </p:cNvSpPr>
          <p:nvPr/>
        </p:nvSpPr>
        <p:spPr bwMode="auto">
          <a:xfrm rot="5400000">
            <a:off x="1521415" y="4018278"/>
            <a:ext cx="1225550" cy="336550"/>
          </a:xfrm>
          <a:custGeom>
            <a:avLst/>
            <a:gdLst>
              <a:gd name="T0" fmla="*/ 0 w 672"/>
              <a:gd name="T1" fmla="*/ 127 h 292"/>
              <a:gd name="T2" fmla="*/ 173 w 672"/>
              <a:gd name="T3" fmla="*/ 117 h 292"/>
              <a:gd name="T4" fmla="*/ 206 w 672"/>
              <a:gd name="T5" fmla="*/ 272 h 292"/>
              <a:gd name="T6" fmla="*/ 252 w 672"/>
              <a:gd name="T7" fmla="*/ 0 h 292"/>
              <a:gd name="T8" fmla="*/ 252 w 672"/>
              <a:gd name="T9" fmla="*/ 272 h 292"/>
              <a:gd name="T10" fmla="*/ 297 w 672"/>
              <a:gd name="T11" fmla="*/ 0 h 292"/>
              <a:gd name="T12" fmla="*/ 297 w 672"/>
              <a:gd name="T13" fmla="*/ 272 h 292"/>
              <a:gd name="T14" fmla="*/ 342 w 672"/>
              <a:gd name="T15" fmla="*/ 0 h 292"/>
              <a:gd name="T16" fmla="*/ 342 w 672"/>
              <a:gd name="T17" fmla="*/ 272 h 292"/>
              <a:gd name="T18" fmla="*/ 388 w 672"/>
              <a:gd name="T19" fmla="*/ 0 h 292"/>
              <a:gd name="T20" fmla="*/ 388 w 672"/>
              <a:gd name="T21" fmla="*/ 272 h 292"/>
              <a:gd name="T22" fmla="*/ 433 w 672"/>
              <a:gd name="T23" fmla="*/ 0 h 292"/>
              <a:gd name="T24" fmla="*/ 433 w 672"/>
              <a:gd name="T25" fmla="*/ 272 h 292"/>
              <a:gd name="T26" fmla="*/ 471 w 672"/>
              <a:gd name="T27" fmla="*/ 117 h 292"/>
              <a:gd name="T28" fmla="*/ 672 w 672"/>
              <a:gd name="T29" fmla="*/ 108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292"/>
              <a:gd name="T47" fmla="*/ 672 w 672"/>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292">
                <a:moveTo>
                  <a:pt x="0" y="127"/>
                </a:moveTo>
                <a:cubicBezTo>
                  <a:pt x="29" y="124"/>
                  <a:pt x="139" y="93"/>
                  <a:pt x="173" y="117"/>
                </a:cubicBezTo>
                <a:cubicBezTo>
                  <a:pt x="207" y="141"/>
                  <a:pt x="193" y="292"/>
                  <a:pt x="206" y="272"/>
                </a:cubicBezTo>
                <a:cubicBezTo>
                  <a:pt x="219" y="252"/>
                  <a:pt x="244" y="0"/>
                  <a:pt x="252" y="0"/>
                </a:cubicBezTo>
                <a:cubicBezTo>
                  <a:pt x="260" y="0"/>
                  <a:pt x="245" y="272"/>
                  <a:pt x="252" y="272"/>
                </a:cubicBezTo>
                <a:cubicBezTo>
                  <a:pt x="259" y="272"/>
                  <a:pt x="290" y="0"/>
                  <a:pt x="297" y="0"/>
                </a:cubicBezTo>
                <a:cubicBezTo>
                  <a:pt x="304" y="0"/>
                  <a:pt x="290" y="272"/>
                  <a:pt x="297" y="272"/>
                </a:cubicBezTo>
                <a:cubicBezTo>
                  <a:pt x="304" y="272"/>
                  <a:pt x="335" y="0"/>
                  <a:pt x="342" y="0"/>
                </a:cubicBezTo>
                <a:cubicBezTo>
                  <a:pt x="349" y="0"/>
                  <a:pt x="334" y="272"/>
                  <a:pt x="342" y="272"/>
                </a:cubicBezTo>
                <a:cubicBezTo>
                  <a:pt x="350" y="272"/>
                  <a:pt x="380" y="0"/>
                  <a:pt x="388" y="0"/>
                </a:cubicBezTo>
                <a:cubicBezTo>
                  <a:pt x="396" y="0"/>
                  <a:pt x="381" y="272"/>
                  <a:pt x="388" y="272"/>
                </a:cubicBezTo>
                <a:cubicBezTo>
                  <a:pt x="395" y="272"/>
                  <a:pt x="426" y="0"/>
                  <a:pt x="433" y="0"/>
                </a:cubicBezTo>
                <a:cubicBezTo>
                  <a:pt x="440" y="0"/>
                  <a:pt x="427" y="253"/>
                  <a:pt x="433" y="272"/>
                </a:cubicBezTo>
                <a:cubicBezTo>
                  <a:pt x="439" y="291"/>
                  <a:pt x="431" y="144"/>
                  <a:pt x="471" y="117"/>
                </a:cubicBezTo>
                <a:cubicBezTo>
                  <a:pt x="511" y="90"/>
                  <a:pt x="630" y="110"/>
                  <a:pt x="672" y="108"/>
                </a:cubicBezTo>
              </a:path>
            </a:pathLst>
          </a:custGeom>
          <a:noFill/>
          <a:ln w="9525">
            <a:solidFill>
              <a:schemeClr val="tx1"/>
            </a:solidFill>
            <a:round/>
            <a:headEnd/>
            <a:tailEnd/>
          </a:ln>
        </p:spPr>
        <p:txBody>
          <a:bodyPr/>
          <a:lstStyle/>
          <a:p>
            <a:endParaRPr lang="tr-TR"/>
          </a:p>
        </p:txBody>
      </p:sp>
      <p:sp>
        <p:nvSpPr>
          <p:cNvPr id="12" name="Oval 36"/>
          <p:cNvSpPr>
            <a:spLocks noChangeArrowheads="1"/>
          </p:cNvSpPr>
          <p:nvPr/>
        </p:nvSpPr>
        <p:spPr bwMode="auto">
          <a:xfrm>
            <a:off x="1920036" y="4799328"/>
            <a:ext cx="503237" cy="576262"/>
          </a:xfrm>
          <a:prstGeom prst="ellipse">
            <a:avLst/>
          </a:prstGeom>
          <a:gradFill rotWithShape="1">
            <a:gsLst>
              <a:gs pos="0">
                <a:srgbClr val="FFD0BD"/>
              </a:gs>
              <a:gs pos="100000">
                <a:srgbClr val="D34005"/>
              </a:gs>
            </a:gsLst>
            <a:path path="shape">
              <a:fillToRect l="50000" t="50000" r="50000" b="50000"/>
            </a:path>
          </a:gradFill>
          <a:ln w="9525">
            <a:solidFill>
              <a:schemeClr val="tx1"/>
            </a:solidFill>
            <a:round/>
            <a:headEnd/>
            <a:tailEnd/>
          </a:ln>
        </p:spPr>
        <p:txBody>
          <a:bodyPr wrap="none" anchor="ctr"/>
          <a:lstStyle/>
          <a:p>
            <a:endParaRPr lang="tr-TR"/>
          </a:p>
        </p:txBody>
      </p:sp>
      <p:sp>
        <p:nvSpPr>
          <p:cNvPr id="13" name="Text Box 64"/>
          <p:cNvSpPr txBox="1">
            <a:spLocks noChangeArrowheads="1"/>
          </p:cNvSpPr>
          <p:nvPr/>
        </p:nvSpPr>
        <p:spPr bwMode="auto">
          <a:xfrm>
            <a:off x="2302465" y="2201385"/>
            <a:ext cx="304892" cy="369332"/>
          </a:xfrm>
          <a:prstGeom prst="rect">
            <a:avLst/>
          </a:prstGeom>
          <a:noFill/>
          <a:ln w="9525">
            <a:noFill/>
            <a:miter lim="800000"/>
            <a:headEnd/>
            <a:tailEnd/>
          </a:ln>
        </p:spPr>
        <p:txBody>
          <a:bodyPr wrap="none">
            <a:spAutoFit/>
          </a:bodyPr>
          <a:lstStyle/>
          <a:p>
            <a:pPr eaLnBrk="1" hangingPunct="1"/>
            <a:r>
              <a:rPr lang="en-US" dirty="0"/>
              <a:t>K</a:t>
            </a:r>
          </a:p>
        </p:txBody>
      </p:sp>
      <p:sp>
        <p:nvSpPr>
          <p:cNvPr id="14" name="Text Box 112"/>
          <p:cNvSpPr txBox="1">
            <a:spLocks noChangeArrowheads="1"/>
          </p:cNvSpPr>
          <p:nvPr/>
        </p:nvSpPr>
        <p:spPr bwMode="auto">
          <a:xfrm>
            <a:off x="1576977" y="3394390"/>
            <a:ext cx="4809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a:t>
            </a:r>
          </a:p>
        </p:txBody>
      </p:sp>
      <p:sp>
        <p:nvSpPr>
          <p:cNvPr id="15" name="Text Box 112"/>
          <p:cNvSpPr txBox="1">
            <a:spLocks noChangeArrowheads="1"/>
          </p:cNvSpPr>
          <p:nvPr/>
        </p:nvSpPr>
        <p:spPr bwMode="auto">
          <a:xfrm>
            <a:off x="3643633" y="3585526"/>
            <a:ext cx="745397"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l+1,m</a:t>
            </a:r>
          </a:p>
        </p:txBody>
      </p:sp>
      <p:sp>
        <p:nvSpPr>
          <p:cNvPr id="16" name="Text Box 112"/>
          <p:cNvSpPr txBox="1">
            <a:spLocks noChangeArrowheads="1"/>
          </p:cNvSpPr>
          <p:nvPr/>
        </p:nvSpPr>
        <p:spPr bwMode="auto">
          <a:xfrm>
            <a:off x="1776846" y="5527990"/>
            <a:ext cx="6941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l,m-1</a:t>
            </a:r>
          </a:p>
        </p:txBody>
      </p:sp>
      <p:sp>
        <p:nvSpPr>
          <p:cNvPr id="18" name="Text Box 112"/>
          <p:cNvSpPr txBox="1">
            <a:spLocks noChangeArrowheads="1"/>
          </p:cNvSpPr>
          <p:nvPr/>
        </p:nvSpPr>
        <p:spPr bwMode="auto">
          <a:xfrm>
            <a:off x="76200" y="3585526"/>
            <a:ext cx="694101" cy="492443"/>
          </a:xfrm>
          <a:prstGeom prst="rect">
            <a:avLst/>
          </a:prstGeom>
          <a:noFill/>
          <a:ln w="9525">
            <a:noFill/>
            <a:miter lim="800000"/>
            <a:headEnd/>
            <a:tailEnd/>
          </a:ln>
        </p:spPr>
        <p:txBody>
          <a:bodyPr wrap="none" lIns="0" tIns="0" rIns="0" bIns="0">
            <a:spAutoFit/>
          </a:bodyPr>
          <a:lstStyle/>
          <a:p>
            <a:pPr eaLnBrk="1" hangingPunct="1"/>
            <a:r>
              <a:rPr lang="tr-TR" sz="3200" b="1" dirty="0">
                <a:latin typeface="+mj-lt"/>
              </a:rPr>
              <a:t>U</a:t>
            </a:r>
            <a:r>
              <a:rPr lang="en-US" sz="3200" b="1" baseline="-25000" dirty="0">
                <a:latin typeface="Blackadder ITC" pitchFamily="82" charset="0"/>
              </a:rPr>
              <a:t>l-1,m</a:t>
            </a:r>
          </a:p>
        </p:txBody>
      </p:sp>
      <p:pic>
        <p:nvPicPr>
          <p:cNvPr id="170035"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07330"/>
            <a:ext cx="519112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Content Placeholder 2"/>
          <p:cNvSpPr txBox="1">
            <a:spLocks/>
          </p:cNvSpPr>
          <p:nvPr/>
        </p:nvSpPr>
        <p:spPr>
          <a:xfrm>
            <a:off x="4724400" y="2570955"/>
            <a:ext cx="4267200" cy="101044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Plot </a:t>
            </a:r>
            <a:r>
              <a:rPr lang="en-US" b="1" dirty="0"/>
              <a:t>w </a:t>
            </a:r>
            <a:r>
              <a:rPr lang="en-US" b="1" dirty="0" err="1"/>
              <a:t>vs</a:t>
            </a:r>
            <a:r>
              <a:rPr lang="en-US" b="1" dirty="0"/>
              <a:t> k </a:t>
            </a:r>
            <a:r>
              <a:rPr lang="en-US" dirty="0"/>
              <a:t>for the</a:t>
            </a:r>
            <a:r>
              <a:rPr lang="en-US" dirty="0">
                <a:solidFill>
                  <a:srgbClr val="FF0000"/>
                </a:solidFill>
              </a:rPr>
              <a:t> [10]</a:t>
            </a:r>
            <a:r>
              <a:rPr lang="en-US" dirty="0"/>
              <a:t> and</a:t>
            </a:r>
            <a:r>
              <a:rPr lang="en-US" dirty="0">
                <a:solidFill>
                  <a:srgbClr val="0070C0"/>
                </a:solidFill>
              </a:rPr>
              <a:t> [11]</a:t>
            </a:r>
            <a:r>
              <a:rPr lang="en-US" dirty="0"/>
              <a:t> directions. </a:t>
            </a:r>
          </a:p>
          <a:p>
            <a:pPr marL="0" indent="0" algn="ctr">
              <a:buNone/>
            </a:pPr>
            <a:endParaRPr lang="en-US" sz="2000" dirty="0"/>
          </a:p>
          <a:p>
            <a:pPr marL="0" indent="0" algn="ctr">
              <a:buNone/>
            </a:pPr>
            <a:r>
              <a:rPr lang="en-US" sz="3000" dirty="0"/>
              <a:t>Identify the values of </a:t>
            </a:r>
            <a:r>
              <a:rPr lang="el-GR" sz="3000" dirty="0">
                <a:sym typeface="Symbol"/>
              </a:rPr>
              <a:t></a:t>
            </a:r>
            <a:r>
              <a:rPr lang="en-US" sz="3000" dirty="0">
                <a:sym typeface="Symbol"/>
              </a:rPr>
              <a:t> at k=0 and at the BZ edges. </a:t>
            </a:r>
            <a:r>
              <a:rPr lang="en-US" sz="2800" dirty="0"/>
              <a:t>(Hint: draw the BZ first)</a:t>
            </a:r>
          </a:p>
          <a:p>
            <a:pPr marL="0" indent="0" algn="ctr">
              <a:buNone/>
            </a:pPr>
            <a:endParaRPr lang="en-US" sz="3000" dirty="0"/>
          </a:p>
        </p:txBody>
      </p:sp>
      <p:cxnSp>
        <p:nvCxnSpPr>
          <p:cNvPr id="27" name="Straight Arrow Connector 26"/>
          <p:cNvCxnSpPr/>
          <p:nvPr/>
        </p:nvCxnSpPr>
        <p:spPr>
          <a:xfrm>
            <a:off x="1817427" y="4077969"/>
            <a:ext cx="77813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789582" y="3285647"/>
            <a:ext cx="805980" cy="792322"/>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Object 19">
                <a:extLst>
                  <a:ext uri="{FF2B5EF4-FFF2-40B4-BE49-F238E27FC236}">
                    <a16:creationId xmlns:a16="http://schemas.microsoft.com/office/drawing/2014/main" id="{E84E9F3C-488D-45A0-887F-E652B63482A2}"/>
                  </a:ext>
                </a:extLst>
              </p:cNvPr>
              <p:cNvSpPr txBox="1"/>
              <p:nvPr/>
            </p:nvSpPr>
            <p:spPr bwMode="auto">
              <a:xfrm>
                <a:off x="4097338" y="1143000"/>
                <a:ext cx="4818062" cy="979488"/>
              </a:xfrm>
              <a:prstGeom prst="rect">
                <a:avLst/>
              </a:prstGeom>
              <a:noFill/>
              <a:ln w="3175">
                <a:solidFill>
                  <a:schemeClr val="tx2"/>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𝜔</m:t>
                          </m:r>
                        </m:e>
                        <m:sup>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𝐶</m:t>
                          </m:r>
                        </m:num>
                        <m:den>
                          <m:r>
                            <a:rPr lang="en-US" sz="2400" i="1">
                              <a:solidFill>
                                <a:srgbClr val="000000"/>
                              </a:solidFill>
                              <a:latin typeface="Cambria Math" panose="02040503050406030204" pitchFamily="18" charset="0"/>
                            </a:rPr>
                            <m:t>𝑀</m:t>
                          </m:r>
                        </m:den>
                      </m:f>
                      <m:r>
                        <a:rPr lang="en-US" sz="2400" i="1">
                          <a:solidFill>
                            <a:srgbClr val="000000"/>
                          </a:solidFill>
                          <a:latin typeface="Cambria Math" panose="02040503050406030204" pitchFamily="18" charset="0"/>
                        </a:rPr>
                        <m:t>(2−</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𝑘</m:t>
                              </m:r>
                            </m:e>
                            <m:sub>
                              <m:r>
                                <a:rPr lang="en-US" sz="2400" i="1">
                                  <a:solidFill>
                                    <a:srgbClr val="000000"/>
                                  </a:solidFill>
                                  <a:latin typeface="Cambria Math" panose="02040503050406030204" pitchFamily="18" charset="0"/>
                                </a:rPr>
                                <m:t>𝑥</m:t>
                              </m:r>
                            </m:sub>
                          </m:sSub>
                        </m:e>
                      </m:func>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𝑘</m:t>
                              </m:r>
                            </m:e>
                            <m:sub>
                              <m:r>
                                <a:rPr lang="en-US" sz="2400" i="1">
                                  <a:solidFill>
                                    <a:srgbClr val="000000"/>
                                  </a:solidFill>
                                  <a:latin typeface="Cambria Math" panose="02040503050406030204" pitchFamily="18" charset="0"/>
                                </a:rPr>
                                <m:t>𝑦</m:t>
                              </m:r>
                            </m:sub>
                          </m:sSub>
                        </m:e>
                      </m:func>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3" name="Object 19">
                <a:extLst>
                  <a:ext uri="{FF2B5EF4-FFF2-40B4-BE49-F238E27FC236}">
                    <a16:creationId xmlns:a16="http://schemas.microsoft.com/office/drawing/2014/main" id="{E84E9F3C-488D-45A0-887F-E652B63482A2}"/>
                  </a:ext>
                </a:extLst>
              </p:cNvPr>
              <p:cNvSpPr txBox="1">
                <a:spLocks noRot="1" noChangeAspect="1" noMove="1" noResize="1" noEditPoints="1" noAdjustHandles="1" noChangeArrowheads="1" noChangeShapeType="1" noTextEdit="1"/>
              </p:cNvSpPr>
              <p:nvPr/>
            </p:nvSpPr>
            <p:spPr bwMode="auto">
              <a:xfrm>
                <a:off x="4097338" y="1143000"/>
                <a:ext cx="4818062" cy="979488"/>
              </a:xfrm>
              <a:prstGeom prst="rect">
                <a:avLst/>
              </a:prstGeom>
              <a:blipFill>
                <a:blip r:embed="rId4"/>
                <a:stretch>
                  <a:fillRect/>
                </a:stretch>
              </a:blipFill>
              <a:ln w="3175">
                <a:solidFill>
                  <a:schemeClr val="tx2"/>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569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00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2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0011F344-41F0-4D9C-B227-FC9DC3955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972050"/>
            <a:ext cx="18669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2">
            <a:extLst>
              <a:ext uri="{FF2B5EF4-FFF2-40B4-BE49-F238E27FC236}">
                <a16:creationId xmlns:a16="http://schemas.microsoft.com/office/drawing/2014/main" id="{C431BDC4-DECE-4EAA-8B9D-07B6ABE52045}"/>
              </a:ext>
            </a:extLst>
          </p:cNvPr>
          <p:cNvSpPr txBox="1">
            <a:spLocks noChangeArrowheads="1"/>
          </p:cNvSpPr>
          <p:nvPr/>
        </p:nvSpPr>
        <p:spPr bwMode="auto">
          <a:xfrm>
            <a:off x="1" y="4763"/>
            <a:ext cx="282125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200" dirty="0">
                <a:solidFill>
                  <a:schemeClr val="accent2"/>
                </a:solidFill>
              </a:rPr>
              <a:t>Real Phonon Spectra Might Look Slightly Different</a:t>
            </a:r>
          </a:p>
          <a:p>
            <a:pPr algn="ctr"/>
            <a:r>
              <a:rPr lang="en-US" sz="2400" b="1" dirty="0">
                <a:solidFill>
                  <a:srgbClr val="FF0000"/>
                </a:solidFill>
              </a:rPr>
              <a:t>What are some differences?</a:t>
            </a:r>
          </a:p>
        </p:txBody>
      </p:sp>
      <p:pic>
        <p:nvPicPr>
          <p:cNvPr id="13" name="Picture 12">
            <a:extLst>
              <a:ext uri="{FF2B5EF4-FFF2-40B4-BE49-F238E27FC236}">
                <a16:creationId xmlns:a16="http://schemas.microsoft.com/office/drawing/2014/main" id="{D65427C0-BD53-4AF5-AF8A-010B8E86938B}"/>
              </a:ext>
            </a:extLst>
          </p:cNvPr>
          <p:cNvPicPr>
            <a:picLocks noChangeAspect="1"/>
          </p:cNvPicPr>
          <p:nvPr/>
        </p:nvPicPr>
        <p:blipFill>
          <a:blip r:embed="rId4"/>
          <a:stretch>
            <a:fillRect/>
          </a:stretch>
        </p:blipFill>
        <p:spPr>
          <a:xfrm>
            <a:off x="2690812" y="3505248"/>
            <a:ext cx="6410325" cy="3324225"/>
          </a:xfrm>
          <a:prstGeom prst="rect">
            <a:avLst/>
          </a:prstGeom>
        </p:spPr>
      </p:pic>
      <p:pic>
        <p:nvPicPr>
          <p:cNvPr id="14" name="Picture 13">
            <a:extLst>
              <a:ext uri="{FF2B5EF4-FFF2-40B4-BE49-F238E27FC236}">
                <a16:creationId xmlns:a16="http://schemas.microsoft.com/office/drawing/2014/main" id="{6E9833DF-0289-4760-B518-793FB727F272}"/>
              </a:ext>
            </a:extLst>
          </p:cNvPr>
          <p:cNvPicPr>
            <a:picLocks noChangeAspect="1"/>
          </p:cNvPicPr>
          <p:nvPr/>
        </p:nvPicPr>
        <p:blipFill>
          <a:blip r:embed="rId5"/>
          <a:stretch>
            <a:fillRect/>
          </a:stretch>
        </p:blipFill>
        <p:spPr>
          <a:xfrm>
            <a:off x="2762250" y="143727"/>
            <a:ext cx="6267450" cy="3267075"/>
          </a:xfrm>
          <a:prstGeom prst="rect">
            <a:avLst/>
          </a:prstGeom>
        </p:spPr>
      </p:pic>
      <p:sp>
        <p:nvSpPr>
          <p:cNvPr id="10" name="Rectangle 9">
            <a:extLst>
              <a:ext uri="{FF2B5EF4-FFF2-40B4-BE49-F238E27FC236}">
                <a16:creationId xmlns:a16="http://schemas.microsoft.com/office/drawing/2014/main" id="{E7AEC5FA-6D6D-4B1D-AD09-65A88AE689A3}"/>
              </a:ext>
            </a:extLst>
          </p:cNvPr>
          <p:cNvSpPr/>
          <p:nvPr/>
        </p:nvSpPr>
        <p:spPr>
          <a:xfrm>
            <a:off x="-43617" y="2782422"/>
            <a:ext cx="2908494" cy="954107"/>
          </a:xfrm>
          <a:prstGeom prst="rect">
            <a:avLst/>
          </a:prstGeom>
        </p:spPr>
        <p:txBody>
          <a:bodyPr wrap="square">
            <a:spAutoFit/>
          </a:bodyPr>
          <a:lstStyle/>
          <a:p>
            <a:pPr algn="ctr"/>
            <a:r>
              <a:rPr lang="en-US" sz="2800" b="1" dirty="0">
                <a:solidFill>
                  <a:srgbClr val="00B050"/>
                </a:solidFill>
              </a:rPr>
              <a:t>Why might they be different?</a:t>
            </a:r>
          </a:p>
        </p:txBody>
      </p:sp>
      <p:sp>
        <p:nvSpPr>
          <p:cNvPr id="15" name="TextBox 14">
            <a:extLst>
              <a:ext uri="{FF2B5EF4-FFF2-40B4-BE49-F238E27FC236}">
                <a16:creationId xmlns:a16="http://schemas.microsoft.com/office/drawing/2014/main" id="{1B1F7EC1-AA89-4D76-967B-B44679717596}"/>
              </a:ext>
            </a:extLst>
          </p:cNvPr>
          <p:cNvSpPr txBox="1"/>
          <p:nvPr/>
        </p:nvSpPr>
        <p:spPr>
          <a:xfrm>
            <a:off x="3886200" y="2772076"/>
            <a:ext cx="5143500" cy="369332"/>
          </a:xfrm>
          <a:prstGeom prst="rect">
            <a:avLst/>
          </a:prstGeom>
          <a:noFill/>
        </p:spPr>
        <p:txBody>
          <a:bodyPr wrap="square" rtlCol="0">
            <a:spAutoFit/>
          </a:bodyPr>
          <a:lstStyle/>
          <a:p>
            <a:r>
              <a:rPr lang="en-US" dirty="0" err="1"/>
              <a:t>fcc</a:t>
            </a:r>
            <a:r>
              <a:rPr lang="en-US" dirty="0"/>
              <a:t>		bcc		</a:t>
            </a:r>
            <a:r>
              <a:rPr lang="en-US" dirty="0" err="1"/>
              <a:t>fcc</a:t>
            </a:r>
            <a:r>
              <a:rPr lang="en-US" dirty="0"/>
              <a:t>, 2 atoms</a:t>
            </a:r>
          </a:p>
        </p:txBody>
      </p:sp>
    </p:spTree>
    <p:extLst>
      <p:ext uri="{BB962C8B-B14F-4D97-AF65-F5344CB8AC3E}">
        <p14:creationId xmlns:p14="http://schemas.microsoft.com/office/powerpoint/2010/main" val="174196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53" name="Picture 45" descr="Phononendispersion">
            <a:hlinkClick r:id="rId3"/>
            <a:extLst>
              <a:ext uri="{FF2B5EF4-FFF2-40B4-BE49-F238E27FC236}">
                <a16:creationId xmlns:a16="http://schemas.microsoft.com/office/drawing/2014/main" id="{6650BA29-8BBA-43C9-BBE7-005FFA253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90763"/>
            <a:ext cx="4191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3">
            <a:extLst>
              <a:ext uri="{FF2B5EF4-FFF2-40B4-BE49-F238E27FC236}">
                <a16:creationId xmlns:a16="http://schemas.microsoft.com/office/drawing/2014/main" id="{E27F798E-418A-4777-8DDD-CB1C87AE79D1}"/>
              </a:ext>
            </a:extLst>
          </p:cNvPr>
          <p:cNvSpPr>
            <a:spLocks noChangeArrowheads="1"/>
          </p:cNvSpPr>
          <p:nvPr/>
        </p:nvSpPr>
        <p:spPr bwMode="auto">
          <a:xfrm>
            <a:off x="3181350" y="4000500"/>
            <a:ext cx="990600" cy="914400"/>
          </a:xfrm>
          <a:prstGeom prst="downArrowCallout">
            <a:avLst>
              <a:gd name="adj1" fmla="val 27083"/>
              <a:gd name="adj2" fmla="val 27083"/>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2" name="AutoShape 4">
            <a:extLst>
              <a:ext uri="{FF2B5EF4-FFF2-40B4-BE49-F238E27FC236}">
                <a16:creationId xmlns:a16="http://schemas.microsoft.com/office/drawing/2014/main" id="{0C0EC158-92A5-4BD6-9325-A3370CC878D2}"/>
              </a:ext>
            </a:extLst>
          </p:cNvPr>
          <p:cNvSpPr>
            <a:spLocks noChangeArrowheads="1"/>
          </p:cNvSpPr>
          <p:nvPr/>
        </p:nvSpPr>
        <p:spPr bwMode="auto">
          <a:xfrm>
            <a:off x="6553200" y="0"/>
            <a:ext cx="1981200" cy="1295400"/>
          </a:xfrm>
          <a:prstGeom prst="wedgeEllipseCallout">
            <a:avLst>
              <a:gd name="adj1" fmla="val -114421"/>
              <a:gd name="adj2" fmla="val 414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7413" name="AutoShape 5">
            <a:extLst>
              <a:ext uri="{FF2B5EF4-FFF2-40B4-BE49-F238E27FC236}">
                <a16:creationId xmlns:a16="http://schemas.microsoft.com/office/drawing/2014/main" id="{02AB2722-ED38-4A8E-987F-8A6AF1AA0DF4}"/>
              </a:ext>
            </a:extLst>
          </p:cNvPr>
          <p:cNvSpPr>
            <a:spLocks noChangeArrowheads="1"/>
          </p:cNvSpPr>
          <p:nvPr/>
        </p:nvSpPr>
        <p:spPr bwMode="auto">
          <a:xfrm>
            <a:off x="152400" y="0"/>
            <a:ext cx="304800" cy="228600"/>
          </a:xfrm>
          <a:prstGeom prst="rightArrow">
            <a:avLst>
              <a:gd name="adj1" fmla="val 50000"/>
              <a:gd name="adj2"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14" name="Object 6">
            <a:extLst>
              <a:ext uri="{FF2B5EF4-FFF2-40B4-BE49-F238E27FC236}">
                <a16:creationId xmlns:a16="http://schemas.microsoft.com/office/drawing/2014/main" id="{3521A900-97F7-4501-ABBC-A56F0606A9E4}"/>
              </a:ext>
            </a:extLst>
          </p:cNvPr>
          <p:cNvGraphicFramePr>
            <a:graphicFrameLocks noChangeAspect="1"/>
          </p:cNvGraphicFramePr>
          <p:nvPr/>
        </p:nvGraphicFramePr>
        <p:xfrm>
          <a:off x="269875" y="381000"/>
          <a:ext cx="2200275" cy="449263"/>
        </p:xfrm>
        <a:graphic>
          <a:graphicData uri="http://schemas.openxmlformats.org/presentationml/2006/ole">
            <mc:AlternateContent xmlns:mc="http://schemas.openxmlformats.org/markup-compatibility/2006">
              <mc:Choice xmlns:v="urn:schemas-microsoft-com:vml" Requires="v">
                <p:oleObj name="Equation" r:id="rId5" imgW="1930400" imgH="393700" progId="Equation.3">
                  <p:embed/>
                </p:oleObj>
              </mc:Choice>
              <mc:Fallback>
                <p:oleObj name="Equation" r:id="rId5" imgW="1930400" imgH="393700" progId="Equation.3">
                  <p:embed/>
                  <p:pic>
                    <p:nvPicPr>
                      <p:cNvPr id="17414" name="Object 6">
                        <a:extLst>
                          <a:ext uri="{FF2B5EF4-FFF2-40B4-BE49-F238E27FC236}">
                            <a16:creationId xmlns:a16="http://schemas.microsoft.com/office/drawing/2014/main" id="{3521A900-97F7-4501-ABBC-A56F0606A9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 y="381000"/>
                        <a:ext cx="2200275"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5" name="Object 7">
            <a:extLst>
              <a:ext uri="{FF2B5EF4-FFF2-40B4-BE49-F238E27FC236}">
                <a16:creationId xmlns:a16="http://schemas.microsoft.com/office/drawing/2014/main" id="{A0D0B96F-7D7E-4DEF-B547-EB481EB98FC6}"/>
              </a:ext>
            </a:extLst>
          </p:cNvPr>
          <p:cNvGraphicFramePr>
            <a:graphicFrameLocks noChangeAspect="1"/>
          </p:cNvGraphicFramePr>
          <p:nvPr/>
        </p:nvGraphicFramePr>
        <p:xfrm>
          <a:off x="331788" y="1143000"/>
          <a:ext cx="2230437" cy="449263"/>
        </p:xfrm>
        <a:graphic>
          <a:graphicData uri="http://schemas.openxmlformats.org/presentationml/2006/ole">
            <mc:AlternateContent xmlns:mc="http://schemas.openxmlformats.org/markup-compatibility/2006">
              <mc:Choice xmlns:v="urn:schemas-microsoft-com:vml" Requires="v">
                <p:oleObj name="Equation" r:id="rId7" imgW="1955800" imgH="393700" progId="Equation.3">
                  <p:embed/>
                </p:oleObj>
              </mc:Choice>
              <mc:Fallback>
                <p:oleObj name="Equation" r:id="rId7" imgW="1955800" imgH="393700" progId="Equation.3">
                  <p:embed/>
                  <p:pic>
                    <p:nvPicPr>
                      <p:cNvPr id="17415" name="Object 7">
                        <a:extLst>
                          <a:ext uri="{FF2B5EF4-FFF2-40B4-BE49-F238E27FC236}">
                            <a16:creationId xmlns:a16="http://schemas.microsoft.com/office/drawing/2014/main" id="{A0D0B96F-7D7E-4DEF-B547-EB481EB98F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788" y="1143000"/>
                        <a:ext cx="2230437"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6" name="AutoShape 8">
            <a:extLst>
              <a:ext uri="{FF2B5EF4-FFF2-40B4-BE49-F238E27FC236}">
                <a16:creationId xmlns:a16="http://schemas.microsoft.com/office/drawing/2014/main" id="{7BBEB77E-68E4-4F15-A1AF-5351D54D759A}"/>
              </a:ext>
            </a:extLst>
          </p:cNvPr>
          <p:cNvSpPr>
            <a:spLocks noChangeArrowheads="1"/>
          </p:cNvSpPr>
          <p:nvPr/>
        </p:nvSpPr>
        <p:spPr bwMode="auto">
          <a:xfrm>
            <a:off x="2895600" y="533400"/>
            <a:ext cx="304800" cy="152400"/>
          </a:xfrm>
          <a:prstGeom prst="leftRight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7" name="AutoShape 9">
            <a:extLst>
              <a:ext uri="{FF2B5EF4-FFF2-40B4-BE49-F238E27FC236}">
                <a16:creationId xmlns:a16="http://schemas.microsoft.com/office/drawing/2014/main" id="{656EF9FC-0964-49E0-9550-69AF6DF9AFB6}"/>
              </a:ext>
            </a:extLst>
          </p:cNvPr>
          <p:cNvSpPr>
            <a:spLocks noChangeArrowheads="1"/>
          </p:cNvSpPr>
          <p:nvPr/>
        </p:nvSpPr>
        <p:spPr bwMode="auto">
          <a:xfrm>
            <a:off x="2924175" y="1219200"/>
            <a:ext cx="304800" cy="152400"/>
          </a:xfrm>
          <a:prstGeom prst="leftRight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18" name="Object 10">
            <a:extLst>
              <a:ext uri="{FF2B5EF4-FFF2-40B4-BE49-F238E27FC236}">
                <a16:creationId xmlns:a16="http://schemas.microsoft.com/office/drawing/2014/main" id="{7C4EBB93-4726-4DC4-8F0B-31A15F8897A7}"/>
              </a:ext>
            </a:extLst>
          </p:cNvPr>
          <p:cNvGraphicFramePr>
            <a:graphicFrameLocks noChangeAspect="1"/>
          </p:cNvGraphicFramePr>
          <p:nvPr/>
        </p:nvGraphicFramePr>
        <p:xfrm>
          <a:off x="3808413" y="358775"/>
          <a:ext cx="1981200" cy="493713"/>
        </p:xfrm>
        <a:graphic>
          <a:graphicData uri="http://schemas.openxmlformats.org/presentationml/2006/ole">
            <mc:AlternateContent xmlns:mc="http://schemas.openxmlformats.org/markup-compatibility/2006">
              <mc:Choice xmlns:v="urn:schemas-microsoft-com:vml" Requires="v">
                <p:oleObj name="Equation" r:id="rId9" imgW="1739900" imgH="431800" progId="Equation.3">
                  <p:embed/>
                </p:oleObj>
              </mc:Choice>
              <mc:Fallback>
                <p:oleObj name="Equation" r:id="rId9" imgW="1739900" imgH="431800" progId="Equation.3">
                  <p:embed/>
                  <p:pic>
                    <p:nvPicPr>
                      <p:cNvPr id="17418" name="Object 10">
                        <a:extLst>
                          <a:ext uri="{FF2B5EF4-FFF2-40B4-BE49-F238E27FC236}">
                            <a16:creationId xmlns:a16="http://schemas.microsoft.com/office/drawing/2014/main" id="{7C4EBB93-4726-4DC4-8F0B-31A15F8897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8413" y="358775"/>
                        <a:ext cx="19812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9" name="Object 11">
            <a:extLst>
              <a:ext uri="{FF2B5EF4-FFF2-40B4-BE49-F238E27FC236}">
                <a16:creationId xmlns:a16="http://schemas.microsoft.com/office/drawing/2014/main" id="{88E7D0C0-1815-498B-B0C2-C3F530F7D1C1}"/>
              </a:ext>
            </a:extLst>
          </p:cNvPr>
          <p:cNvGraphicFramePr>
            <a:graphicFrameLocks noChangeAspect="1"/>
          </p:cNvGraphicFramePr>
          <p:nvPr/>
        </p:nvGraphicFramePr>
        <p:xfrm>
          <a:off x="3768725" y="1030288"/>
          <a:ext cx="2082800" cy="493712"/>
        </p:xfrm>
        <a:graphic>
          <a:graphicData uri="http://schemas.openxmlformats.org/presentationml/2006/ole">
            <mc:AlternateContent xmlns:mc="http://schemas.openxmlformats.org/markup-compatibility/2006">
              <mc:Choice xmlns:v="urn:schemas-microsoft-com:vml" Requires="v">
                <p:oleObj name="Equation" r:id="rId11" imgW="1828800" imgH="431800" progId="Equation.3">
                  <p:embed/>
                </p:oleObj>
              </mc:Choice>
              <mc:Fallback>
                <p:oleObj name="Equation" r:id="rId11" imgW="1828800" imgH="431800" progId="Equation.3">
                  <p:embed/>
                  <p:pic>
                    <p:nvPicPr>
                      <p:cNvPr id="17419" name="Object 11">
                        <a:extLst>
                          <a:ext uri="{FF2B5EF4-FFF2-40B4-BE49-F238E27FC236}">
                            <a16:creationId xmlns:a16="http://schemas.microsoft.com/office/drawing/2014/main" id="{88E7D0C0-1815-498B-B0C2-C3F530F7D1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8725" y="1030288"/>
                        <a:ext cx="2082800"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0" name="Object 12">
            <a:extLst>
              <a:ext uri="{FF2B5EF4-FFF2-40B4-BE49-F238E27FC236}">
                <a16:creationId xmlns:a16="http://schemas.microsoft.com/office/drawing/2014/main" id="{2E250AAB-07F9-415D-8C92-7720CCEB7742}"/>
              </a:ext>
            </a:extLst>
          </p:cNvPr>
          <p:cNvGraphicFramePr>
            <a:graphicFrameLocks noChangeAspect="1"/>
          </p:cNvGraphicFramePr>
          <p:nvPr/>
        </p:nvGraphicFramePr>
        <p:xfrm>
          <a:off x="6818313" y="304800"/>
          <a:ext cx="1417637" cy="711200"/>
        </p:xfrm>
        <a:graphic>
          <a:graphicData uri="http://schemas.openxmlformats.org/presentationml/2006/ole">
            <mc:AlternateContent xmlns:mc="http://schemas.openxmlformats.org/markup-compatibility/2006">
              <mc:Choice xmlns:v="urn:schemas-microsoft-com:vml" Requires="v">
                <p:oleObj name="Equation" r:id="rId13" imgW="1244600" imgH="622300" progId="Equation.3">
                  <p:embed/>
                </p:oleObj>
              </mc:Choice>
              <mc:Fallback>
                <p:oleObj name="Equation" r:id="rId13" imgW="1244600" imgH="622300" progId="Equation.3">
                  <p:embed/>
                  <p:pic>
                    <p:nvPicPr>
                      <p:cNvPr id="17420" name="Object 12">
                        <a:extLst>
                          <a:ext uri="{FF2B5EF4-FFF2-40B4-BE49-F238E27FC236}">
                            <a16:creationId xmlns:a16="http://schemas.microsoft.com/office/drawing/2014/main" id="{2E250AAB-07F9-415D-8C92-7720CCEB774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8313" y="304800"/>
                        <a:ext cx="1417637"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1" name="AutoShape 13">
            <a:extLst>
              <a:ext uri="{FF2B5EF4-FFF2-40B4-BE49-F238E27FC236}">
                <a16:creationId xmlns:a16="http://schemas.microsoft.com/office/drawing/2014/main" id="{3BDA6CD9-1379-41B6-89E1-0EC89BC2E5D0}"/>
              </a:ext>
            </a:extLst>
          </p:cNvPr>
          <p:cNvSpPr>
            <a:spLocks noChangeArrowheads="1"/>
          </p:cNvSpPr>
          <p:nvPr/>
        </p:nvSpPr>
        <p:spPr bwMode="auto">
          <a:xfrm>
            <a:off x="6096000" y="533400"/>
            <a:ext cx="304800" cy="152400"/>
          </a:xfrm>
          <a:prstGeom prst="leftRight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22" name="AutoShape 14">
            <a:extLst>
              <a:ext uri="{FF2B5EF4-FFF2-40B4-BE49-F238E27FC236}">
                <a16:creationId xmlns:a16="http://schemas.microsoft.com/office/drawing/2014/main" id="{26227566-ACBF-4F0F-9486-2C11752F2464}"/>
              </a:ext>
            </a:extLst>
          </p:cNvPr>
          <p:cNvSpPr>
            <a:spLocks noChangeArrowheads="1"/>
          </p:cNvSpPr>
          <p:nvPr/>
        </p:nvSpPr>
        <p:spPr bwMode="auto">
          <a:xfrm>
            <a:off x="228600" y="2362200"/>
            <a:ext cx="304800" cy="228600"/>
          </a:xfrm>
          <a:prstGeom prst="rightArrow">
            <a:avLst>
              <a:gd name="adj1" fmla="val 50000"/>
              <a:gd name="adj2"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23" name="Object 15">
            <a:extLst>
              <a:ext uri="{FF2B5EF4-FFF2-40B4-BE49-F238E27FC236}">
                <a16:creationId xmlns:a16="http://schemas.microsoft.com/office/drawing/2014/main" id="{A9B50253-525D-444B-B806-D7BB46336CC4}"/>
              </a:ext>
            </a:extLst>
          </p:cNvPr>
          <p:cNvGraphicFramePr>
            <a:graphicFrameLocks noChangeAspect="1"/>
          </p:cNvGraphicFramePr>
          <p:nvPr/>
        </p:nvGraphicFramePr>
        <p:xfrm>
          <a:off x="1030288" y="2203450"/>
          <a:ext cx="2762250" cy="508000"/>
        </p:xfrm>
        <a:graphic>
          <a:graphicData uri="http://schemas.openxmlformats.org/presentationml/2006/ole">
            <mc:AlternateContent xmlns:mc="http://schemas.openxmlformats.org/markup-compatibility/2006">
              <mc:Choice xmlns:v="urn:schemas-microsoft-com:vml" Requires="v">
                <p:oleObj name="Equation" r:id="rId15" imgW="2425700" imgH="444500" progId="Equation.3">
                  <p:embed/>
                </p:oleObj>
              </mc:Choice>
              <mc:Fallback>
                <p:oleObj name="Equation" r:id="rId15" imgW="2425700" imgH="444500" progId="Equation.3">
                  <p:embed/>
                  <p:pic>
                    <p:nvPicPr>
                      <p:cNvPr id="17423" name="Object 15">
                        <a:extLst>
                          <a:ext uri="{FF2B5EF4-FFF2-40B4-BE49-F238E27FC236}">
                            <a16:creationId xmlns:a16="http://schemas.microsoft.com/office/drawing/2014/main" id="{A9B50253-525D-444B-B806-D7BB46336CC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0288" y="2203450"/>
                        <a:ext cx="27622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4" name="Object 16">
            <a:extLst>
              <a:ext uri="{FF2B5EF4-FFF2-40B4-BE49-F238E27FC236}">
                <a16:creationId xmlns:a16="http://schemas.microsoft.com/office/drawing/2014/main" id="{8CC40F18-EA96-49B8-A2DC-7A54D798265A}"/>
              </a:ext>
            </a:extLst>
          </p:cNvPr>
          <p:cNvGraphicFramePr>
            <a:graphicFrameLocks noChangeAspect="1"/>
          </p:cNvGraphicFramePr>
          <p:nvPr/>
        </p:nvGraphicFramePr>
        <p:xfrm>
          <a:off x="1063625" y="3090863"/>
          <a:ext cx="3267075" cy="477837"/>
        </p:xfrm>
        <a:graphic>
          <a:graphicData uri="http://schemas.openxmlformats.org/presentationml/2006/ole">
            <mc:AlternateContent xmlns:mc="http://schemas.openxmlformats.org/markup-compatibility/2006">
              <mc:Choice xmlns:v="urn:schemas-microsoft-com:vml" Requires="v">
                <p:oleObj name="Equation" r:id="rId17" imgW="2870200" imgH="419100" progId="Equation.3">
                  <p:embed/>
                </p:oleObj>
              </mc:Choice>
              <mc:Fallback>
                <p:oleObj name="Equation" r:id="rId17" imgW="2870200" imgH="419100" progId="Equation.3">
                  <p:embed/>
                  <p:pic>
                    <p:nvPicPr>
                      <p:cNvPr id="17424" name="Object 16">
                        <a:extLst>
                          <a:ext uri="{FF2B5EF4-FFF2-40B4-BE49-F238E27FC236}">
                            <a16:creationId xmlns:a16="http://schemas.microsoft.com/office/drawing/2014/main" id="{8CC40F18-EA96-49B8-A2DC-7A54D798265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3625" y="3090863"/>
                        <a:ext cx="3267075"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5" name="Object 17">
            <a:extLst>
              <a:ext uri="{FF2B5EF4-FFF2-40B4-BE49-F238E27FC236}">
                <a16:creationId xmlns:a16="http://schemas.microsoft.com/office/drawing/2014/main" id="{C04111F8-DFBC-40F7-A9CA-D2E082F27A51}"/>
              </a:ext>
            </a:extLst>
          </p:cNvPr>
          <p:cNvGraphicFramePr>
            <a:graphicFrameLocks noChangeAspect="1"/>
          </p:cNvGraphicFramePr>
          <p:nvPr/>
        </p:nvGraphicFramePr>
        <p:xfrm>
          <a:off x="800100" y="3998913"/>
          <a:ext cx="3598863" cy="593725"/>
        </p:xfrm>
        <a:graphic>
          <a:graphicData uri="http://schemas.openxmlformats.org/presentationml/2006/ole">
            <mc:AlternateContent xmlns:mc="http://schemas.openxmlformats.org/markup-compatibility/2006">
              <mc:Choice xmlns:v="urn:schemas-microsoft-com:vml" Requires="v">
                <p:oleObj name="Equation" r:id="rId19" imgW="2781300" imgH="457200" progId="Equation.3">
                  <p:embed/>
                </p:oleObj>
              </mc:Choice>
              <mc:Fallback>
                <p:oleObj name="Equation" r:id="rId19" imgW="2781300" imgH="457200" progId="Equation.3">
                  <p:embed/>
                  <p:pic>
                    <p:nvPicPr>
                      <p:cNvPr id="17425" name="Object 17">
                        <a:extLst>
                          <a:ext uri="{FF2B5EF4-FFF2-40B4-BE49-F238E27FC236}">
                            <a16:creationId xmlns:a16="http://schemas.microsoft.com/office/drawing/2014/main" id="{C04111F8-DFBC-40F7-A9CA-D2E082F27A5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0100" y="3998913"/>
                        <a:ext cx="35988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6" name="Object 18">
            <a:extLst>
              <a:ext uri="{FF2B5EF4-FFF2-40B4-BE49-F238E27FC236}">
                <a16:creationId xmlns:a16="http://schemas.microsoft.com/office/drawing/2014/main" id="{08353C7C-A660-47F2-8739-C8E1D7AD76A7}"/>
              </a:ext>
            </a:extLst>
          </p:cNvPr>
          <p:cNvGraphicFramePr>
            <a:graphicFrameLocks noChangeAspect="1"/>
          </p:cNvGraphicFramePr>
          <p:nvPr/>
        </p:nvGraphicFramePr>
        <p:xfrm>
          <a:off x="3429000" y="4876800"/>
          <a:ext cx="606425" cy="319088"/>
        </p:xfrm>
        <a:graphic>
          <a:graphicData uri="http://schemas.openxmlformats.org/presentationml/2006/ole">
            <mc:AlternateContent xmlns:mc="http://schemas.openxmlformats.org/markup-compatibility/2006">
              <mc:Choice xmlns:v="urn:schemas-microsoft-com:vml" Requires="v">
                <p:oleObj name="Equation" r:id="rId21" imgW="533169" imgH="279279" progId="Equation.3">
                  <p:embed/>
                </p:oleObj>
              </mc:Choice>
              <mc:Fallback>
                <p:oleObj name="Equation" r:id="rId21" imgW="533169" imgH="279279" progId="Equation.3">
                  <p:embed/>
                  <p:pic>
                    <p:nvPicPr>
                      <p:cNvPr id="17426" name="Object 18">
                        <a:extLst>
                          <a:ext uri="{FF2B5EF4-FFF2-40B4-BE49-F238E27FC236}">
                            <a16:creationId xmlns:a16="http://schemas.microsoft.com/office/drawing/2014/main" id="{08353C7C-A660-47F2-8739-C8E1D7AD76A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4876800"/>
                        <a:ext cx="60642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7" name="AutoShape 19">
            <a:extLst>
              <a:ext uri="{FF2B5EF4-FFF2-40B4-BE49-F238E27FC236}">
                <a16:creationId xmlns:a16="http://schemas.microsoft.com/office/drawing/2014/main" id="{4C4F0C28-7662-4A24-ABA3-686B1E309DFC}"/>
              </a:ext>
            </a:extLst>
          </p:cNvPr>
          <p:cNvSpPr>
            <a:spLocks noChangeArrowheads="1"/>
          </p:cNvSpPr>
          <p:nvPr/>
        </p:nvSpPr>
        <p:spPr bwMode="auto">
          <a:xfrm>
            <a:off x="238125" y="6049963"/>
            <a:ext cx="304800" cy="228600"/>
          </a:xfrm>
          <a:prstGeom prst="rightArrow">
            <a:avLst>
              <a:gd name="adj1" fmla="val 50000"/>
              <a:gd name="adj2"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7428" name="Group 20">
            <a:extLst>
              <a:ext uri="{FF2B5EF4-FFF2-40B4-BE49-F238E27FC236}">
                <a16:creationId xmlns:a16="http://schemas.microsoft.com/office/drawing/2014/main" id="{6CD1AB8F-209D-436A-8F4B-69F4189C3237}"/>
              </a:ext>
            </a:extLst>
          </p:cNvPr>
          <p:cNvGrpSpPr>
            <a:grpSpLocks/>
          </p:cNvGrpSpPr>
          <p:nvPr/>
        </p:nvGrpSpPr>
        <p:grpSpPr bwMode="auto">
          <a:xfrm>
            <a:off x="838200" y="5524500"/>
            <a:ext cx="4191000" cy="1295400"/>
            <a:chOff x="768" y="3504"/>
            <a:chExt cx="2352" cy="528"/>
          </a:xfrm>
        </p:grpSpPr>
        <p:sp>
          <p:nvSpPr>
            <p:cNvPr id="217127" name="Rectangle 21">
              <a:extLst>
                <a:ext uri="{FF2B5EF4-FFF2-40B4-BE49-F238E27FC236}">
                  <a16:creationId xmlns:a16="http://schemas.microsoft.com/office/drawing/2014/main" id="{3D4ED215-A0F3-4A9B-A021-E8D516DD1B4B}"/>
                </a:ext>
              </a:extLst>
            </p:cNvPr>
            <p:cNvSpPr>
              <a:spLocks noChangeArrowheads="1"/>
            </p:cNvSpPr>
            <p:nvPr/>
          </p:nvSpPr>
          <p:spPr bwMode="auto">
            <a:xfrm>
              <a:off x="768" y="3504"/>
              <a:ext cx="2352" cy="528"/>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217128" name="Object 22">
              <a:extLst>
                <a:ext uri="{FF2B5EF4-FFF2-40B4-BE49-F238E27FC236}">
                  <a16:creationId xmlns:a16="http://schemas.microsoft.com/office/drawing/2014/main" id="{C56325D6-2499-4FBB-96B3-636F4D2F5DFA}"/>
                </a:ext>
              </a:extLst>
            </p:cNvPr>
            <p:cNvGraphicFramePr>
              <a:graphicFrameLocks noChangeAspect="1"/>
            </p:cNvGraphicFramePr>
            <p:nvPr/>
          </p:nvGraphicFramePr>
          <p:xfrm>
            <a:off x="835" y="3558"/>
            <a:ext cx="2204" cy="346"/>
          </p:xfrm>
          <a:graphic>
            <a:graphicData uri="http://schemas.openxmlformats.org/presentationml/2006/ole">
              <mc:AlternateContent xmlns:mc="http://schemas.openxmlformats.org/markup-compatibility/2006">
                <mc:Choice xmlns:v="urn:schemas-microsoft-com:vml" Requires="v">
                  <p:oleObj name="Equation" r:id="rId23" imgW="2781300" imgH="508000" progId="Equation.3">
                    <p:embed/>
                  </p:oleObj>
                </mc:Choice>
                <mc:Fallback>
                  <p:oleObj name="Equation" r:id="rId23" imgW="2781300" imgH="508000" progId="Equation.3">
                    <p:embed/>
                    <p:pic>
                      <p:nvPicPr>
                        <p:cNvPr id="217128" name="Object 22">
                          <a:extLst>
                            <a:ext uri="{FF2B5EF4-FFF2-40B4-BE49-F238E27FC236}">
                              <a16:creationId xmlns:a16="http://schemas.microsoft.com/office/drawing/2014/main" id="{C56325D6-2499-4FBB-96B3-636F4D2F5DF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5" y="3558"/>
                          <a:ext cx="2204" cy="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7432" name="Line 24">
            <a:extLst>
              <a:ext uri="{FF2B5EF4-FFF2-40B4-BE49-F238E27FC236}">
                <a16:creationId xmlns:a16="http://schemas.microsoft.com/office/drawing/2014/main" id="{D779141F-3801-47E0-A8FA-3120EB3B035B}"/>
              </a:ext>
            </a:extLst>
          </p:cNvPr>
          <p:cNvSpPr>
            <a:spLocks noChangeShapeType="1"/>
          </p:cNvSpPr>
          <p:nvPr/>
        </p:nvSpPr>
        <p:spPr bwMode="auto">
          <a:xfrm flipH="1">
            <a:off x="6858000" y="2057400"/>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7433" name="Object 25">
            <a:extLst>
              <a:ext uri="{FF2B5EF4-FFF2-40B4-BE49-F238E27FC236}">
                <a16:creationId xmlns:a16="http://schemas.microsoft.com/office/drawing/2014/main" id="{8476763E-90B8-41A2-8942-0837237A6F6B}"/>
              </a:ext>
            </a:extLst>
          </p:cNvPr>
          <p:cNvGraphicFramePr>
            <a:graphicFrameLocks noChangeAspect="1"/>
          </p:cNvGraphicFramePr>
          <p:nvPr>
            <p:extLst>
              <p:ext uri="{D42A27DB-BD31-4B8C-83A1-F6EECF244321}">
                <p14:modId xmlns:p14="http://schemas.microsoft.com/office/powerpoint/2010/main" val="226365841"/>
              </p:ext>
            </p:extLst>
          </p:nvPr>
        </p:nvGraphicFramePr>
        <p:xfrm>
          <a:off x="5791532" y="5181600"/>
          <a:ext cx="3344848" cy="690563"/>
        </p:xfrm>
        <a:graphic>
          <a:graphicData uri="http://schemas.openxmlformats.org/presentationml/2006/ole">
            <mc:AlternateContent xmlns:mc="http://schemas.openxmlformats.org/markup-compatibility/2006">
              <mc:Choice xmlns:v="urn:schemas-microsoft-com:vml" Requires="v">
                <p:oleObj name="Formel" r:id="rId25" imgW="2997200" imgH="723900" progId="Equation.3">
                  <p:embed/>
                </p:oleObj>
              </mc:Choice>
              <mc:Fallback>
                <p:oleObj name="Formel" r:id="rId25" imgW="2997200" imgH="723900" progId="Equation.3">
                  <p:embed/>
                  <p:pic>
                    <p:nvPicPr>
                      <p:cNvPr id="17433" name="Object 25">
                        <a:extLst>
                          <a:ext uri="{FF2B5EF4-FFF2-40B4-BE49-F238E27FC236}">
                            <a16:creationId xmlns:a16="http://schemas.microsoft.com/office/drawing/2014/main" id="{8476763E-90B8-41A2-8942-0837237A6F6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91532" y="5181600"/>
                        <a:ext cx="3344848" cy="690563"/>
                      </a:xfrm>
                      <a:prstGeom prst="rect">
                        <a:avLst/>
                      </a:prstGeom>
                      <a:noFill/>
                      <a:ln>
                        <a:noFill/>
                      </a:ln>
                      <a:effectLst/>
                    </p:spPr>
                  </p:pic>
                </p:oleObj>
              </mc:Fallback>
            </mc:AlternateContent>
          </a:graphicData>
        </a:graphic>
      </p:graphicFrame>
      <p:graphicFrame>
        <p:nvGraphicFramePr>
          <p:cNvPr id="17434" name="Object 26">
            <a:extLst>
              <a:ext uri="{FF2B5EF4-FFF2-40B4-BE49-F238E27FC236}">
                <a16:creationId xmlns:a16="http://schemas.microsoft.com/office/drawing/2014/main" id="{9CC7823A-1F40-48E1-B1B8-F04804A58985}"/>
              </a:ext>
            </a:extLst>
          </p:cNvPr>
          <p:cNvGraphicFramePr>
            <a:graphicFrameLocks noChangeAspect="1"/>
          </p:cNvGraphicFramePr>
          <p:nvPr/>
        </p:nvGraphicFramePr>
        <p:xfrm>
          <a:off x="5867400" y="6045200"/>
          <a:ext cx="942975" cy="554038"/>
        </p:xfrm>
        <a:graphic>
          <a:graphicData uri="http://schemas.openxmlformats.org/presentationml/2006/ole">
            <mc:AlternateContent xmlns:mc="http://schemas.openxmlformats.org/markup-compatibility/2006">
              <mc:Choice xmlns:v="urn:schemas-microsoft-com:vml" Requires="v">
                <p:oleObj name="Equation" r:id="rId27" imgW="647419" imgH="444307" progId="Equation.3">
                  <p:embed/>
                </p:oleObj>
              </mc:Choice>
              <mc:Fallback>
                <p:oleObj name="Equation" r:id="rId27" imgW="647419" imgH="444307" progId="Equation.3">
                  <p:embed/>
                  <p:pic>
                    <p:nvPicPr>
                      <p:cNvPr id="17434" name="Object 26">
                        <a:extLst>
                          <a:ext uri="{FF2B5EF4-FFF2-40B4-BE49-F238E27FC236}">
                            <a16:creationId xmlns:a16="http://schemas.microsoft.com/office/drawing/2014/main" id="{9CC7823A-1F40-48E1-B1B8-F04804A58985}"/>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67400" y="6045200"/>
                        <a:ext cx="9429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435" name="Group 27">
            <a:extLst>
              <a:ext uri="{FF2B5EF4-FFF2-40B4-BE49-F238E27FC236}">
                <a16:creationId xmlns:a16="http://schemas.microsoft.com/office/drawing/2014/main" id="{39B8CC98-FDF9-45AE-B182-3EE42E5EFB7D}"/>
              </a:ext>
            </a:extLst>
          </p:cNvPr>
          <p:cNvGrpSpPr>
            <a:grpSpLocks/>
          </p:cNvGrpSpPr>
          <p:nvPr/>
        </p:nvGrpSpPr>
        <p:grpSpPr bwMode="auto">
          <a:xfrm>
            <a:off x="6781800" y="6024563"/>
            <a:ext cx="1468438" cy="568325"/>
            <a:chOff x="4272" y="3795"/>
            <a:chExt cx="925" cy="358"/>
          </a:xfrm>
        </p:grpSpPr>
        <p:sp>
          <p:nvSpPr>
            <p:cNvPr id="217125" name="Text Box 28">
              <a:extLst>
                <a:ext uri="{FF2B5EF4-FFF2-40B4-BE49-F238E27FC236}">
                  <a16:creationId xmlns:a16="http://schemas.microsoft.com/office/drawing/2014/main" id="{E78DDF7D-C4F2-4BBF-9A34-1281B965D365}"/>
                </a:ext>
              </a:extLst>
            </p:cNvPr>
            <p:cNvSpPr txBox="1">
              <a:spLocks noChangeArrowheads="1"/>
            </p:cNvSpPr>
            <p:nvPr/>
          </p:nvSpPr>
          <p:spPr bwMode="auto">
            <a:xfrm>
              <a:off x="4272" y="3840"/>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p>
          </p:txBody>
        </p:sp>
        <p:graphicFrame>
          <p:nvGraphicFramePr>
            <p:cNvPr id="217126" name="Object 29">
              <a:extLst>
                <a:ext uri="{FF2B5EF4-FFF2-40B4-BE49-F238E27FC236}">
                  <a16:creationId xmlns:a16="http://schemas.microsoft.com/office/drawing/2014/main" id="{A347AC44-907E-4CF4-AD5F-DE7547D77DF3}"/>
                </a:ext>
              </a:extLst>
            </p:cNvPr>
            <p:cNvGraphicFramePr>
              <a:graphicFrameLocks noChangeAspect="1"/>
            </p:cNvGraphicFramePr>
            <p:nvPr/>
          </p:nvGraphicFramePr>
          <p:xfrm>
            <a:off x="4540" y="3795"/>
            <a:ext cx="657" cy="358"/>
          </p:xfrm>
          <a:graphic>
            <a:graphicData uri="http://schemas.openxmlformats.org/presentationml/2006/ole">
              <mc:AlternateContent xmlns:mc="http://schemas.openxmlformats.org/markup-compatibility/2006">
                <mc:Choice xmlns:v="urn:schemas-microsoft-com:vml" Requires="v">
                  <p:oleObj name="Equation" r:id="rId29" imgW="698197" imgH="444307" progId="Equation.3">
                    <p:embed/>
                  </p:oleObj>
                </mc:Choice>
                <mc:Fallback>
                  <p:oleObj name="Equation" r:id="rId29" imgW="698197" imgH="444307" progId="Equation.3">
                    <p:embed/>
                    <p:pic>
                      <p:nvPicPr>
                        <p:cNvPr id="217126" name="Object 29">
                          <a:extLst>
                            <a:ext uri="{FF2B5EF4-FFF2-40B4-BE49-F238E27FC236}">
                              <a16:creationId xmlns:a16="http://schemas.microsoft.com/office/drawing/2014/main" id="{A347AC44-907E-4CF4-AD5F-DE7547D77DF3}"/>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40" y="3795"/>
                          <a:ext cx="657"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438" name="Line 30">
            <a:extLst>
              <a:ext uri="{FF2B5EF4-FFF2-40B4-BE49-F238E27FC236}">
                <a16:creationId xmlns:a16="http://schemas.microsoft.com/office/drawing/2014/main" id="{4F60B84C-9DC0-44FA-B7FF-7FDB32D7BE64}"/>
              </a:ext>
            </a:extLst>
          </p:cNvPr>
          <p:cNvSpPr>
            <a:spLocks noChangeShapeType="1"/>
          </p:cNvSpPr>
          <p:nvPr/>
        </p:nvSpPr>
        <p:spPr bwMode="auto">
          <a:xfrm flipH="1">
            <a:off x="6019800" y="2209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7439" name="Object 31">
            <a:extLst>
              <a:ext uri="{FF2B5EF4-FFF2-40B4-BE49-F238E27FC236}">
                <a16:creationId xmlns:a16="http://schemas.microsoft.com/office/drawing/2014/main" id="{9DBA736B-6BC2-475A-BAA5-11D4F1A67EA3}"/>
              </a:ext>
            </a:extLst>
          </p:cNvPr>
          <p:cNvGraphicFramePr>
            <a:graphicFrameLocks noChangeAspect="1"/>
          </p:cNvGraphicFramePr>
          <p:nvPr/>
        </p:nvGraphicFramePr>
        <p:xfrm>
          <a:off x="6002338" y="1731963"/>
          <a:ext cx="846137" cy="496887"/>
        </p:xfrm>
        <a:graphic>
          <a:graphicData uri="http://schemas.openxmlformats.org/presentationml/2006/ole">
            <mc:AlternateContent xmlns:mc="http://schemas.openxmlformats.org/markup-compatibility/2006">
              <mc:Choice xmlns:v="urn:schemas-microsoft-com:vml" Requires="v">
                <p:oleObj name="Equation" r:id="rId31" imgW="647419" imgH="444307" progId="Equation.3">
                  <p:embed/>
                </p:oleObj>
              </mc:Choice>
              <mc:Fallback>
                <p:oleObj name="Equation" r:id="rId31" imgW="647419" imgH="444307" progId="Equation.3">
                  <p:embed/>
                  <p:pic>
                    <p:nvPicPr>
                      <p:cNvPr id="17439" name="Object 31">
                        <a:extLst>
                          <a:ext uri="{FF2B5EF4-FFF2-40B4-BE49-F238E27FC236}">
                            <a16:creationId xmlns:a16="http://schemas.microsoft.com/office/drawing/2014/main" id="{9DBA736B-6BC2-475A-BAA5-11D4F1A67EA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02338" y="1731963"/>
                        <a:ext cx="8461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40" name="Line 32">
            <a:extLst>
              <a:ext uri="{FF2B5EF4-FFF2-40B4-BE49-F238E27FC236}">
                <a16:creationId xmlns:a16="http://schemas.microsoft.com/office/drawing/2014/main" id="{96ADF52C-6374-4AC5-9227-FEA42C389196}"/>
              </a:ext>
            </a:extLst>
          </p:cNvPr>
          <p:cNvSpPr>
            <a:spLocks noChangeShapeType="1"/>
          </p:cNvSpPr>
          <p:nvPr/>
        </p:nvSpPr>
        <p:spPr bwMode="auto">
          <a:xfrm>
            <a:off x="5410200" y="32766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7441" name="Object 33">
            <a:extLst>
              <a:ext uri="{FF2B5EF4-FFF2-40B4-BE49-F238E27FC236}">
                <a16:creationId xmlns:a16="http://schemas.microsoft.com/office/drawing/2014/main" id="{DDF9621A-2068-4004-AD6E-A316680AAFE2}"/>
              </a:ext>
            </a:extLst>
          </p:cNvPr>
          <p:cNvGraphicFramePr>
            <a:graphicFrameLocks noChangeAspect="1"/>
          </p:cNvGraphicFramePr>
          <p:nvPr/>
        </p:nvGraphicFramePr>
        <p:xfrm>
          <a:off x="4495800" y="2887663"/>
          <a:ext cx="863600" cy="469900"/>
        </p:xfrm>
        <a:graphic>
          <a:graphicData uri="http://schemas.openxmlformats.org/presentationml/2006/ole">
            <mc:AlternateContent xmlns:mc="http://schemas.openxmlformats.org/markup-compatibility/2006">
              <mc:Choice xmlns:v="urn:schemas-microsoft-com:vml" Requires="v">
                <p:oleObj name="Equation" r:id="rId33" imgW="698197" imgH="444307" progId="Equation.3">
                  <p:embed/>
                </p:oleObj>
              </mc:Choice>
              <mc:Fallback>
                <p:oleObj name="Equation" r:id="rId33" imgW="698197" imgH="444307" progId="Equation.3">
                  <p:embed/>
                  <p:pic>
                    <p:nvPicPr>
                      <p:cNvPr id="17441" name="Object 33">
                        <a:extLst>
                          <a:ext uri="{FF2B5EF4-FFF2-40B4-BE49-F238E27FC236}">
                            <a16:creationId xmlns:a16="http://schemas.microsoft.com/office/drawing/2014/main" id="{DDF9621A-2068-4004-AD6E-A316680AAFE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495800" y="2887663"/>
                        <a:ext cx="863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42" name="Text Box 34">
            <a:extLst>
              <a:ext uri="{FF2B5EF4-FFF2-40B4-BE49-F238E27FC236}">
                <a16:creationId xmlns:a16="http://schemas.microsoft.com/office/drawing/2014/main" id="{D595C848-5CA5-4F5B-980B-73CB7A74DB50}"/>
              </a:ext>
            </a:extLst>
          </p:cNvPr>
          <p:cNvSpPr txBox="1">
            <a:spLocks noChangeArrowheads="1"/>
          </p:cNvSpPr>
          <p:nvPr/>
        </p:nvSpPr>
        <p:spPr bwMode="auto">
          <a:xfrm>
            <a:off x="5791200" y="4673600"/>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2</a:t>
            </a:r>
          </a:p>
        </p:txBody>
      </p:sp>
      <p:sp>
        <p:nvSpPr>
          <p:cNvPr id="17443" name="Text Box 35">
            <a:extLst>
              <a:ext uri="{FF2B5EF4-FFF2-40B4-BE49-F238E27FC236}">
                <a16:creationId xmlns:a16="http://schemas.microsoft.com/office/drawing/2014/main" id="{1BA223DC-6E87-4F57-909B-D1EB11F57D30}"/>
              </a:ext>
            </a:extLst>
          </p:cNvPr>
          <p:cNvSpPr txBox="1">
            <a:spLocks noChangeArrowheads="1"/>
          </p:cNvSpPr>
          <p:nvPr/>
        </p:nvSpPr>
        <p:spPr bwMode="auto">
          <a:xfrm>
            <a:off x="7467600" y="4660900"/>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2</a:t>
            </a:r>
          </a:p>
        </p:txBody>
      </p:sp>
      <p:sp>
        <p:nvSpPr>
          <p:cNvPr id="217119" name="Rectangle 36">
            <a:extLst>
              <a:ext uri="{FF2B5EF4-FFF2-40B4-BE49-F238E27FC236}">
                <a16:creationId xmlns:a16="http://schemas.microsoft.com/office/drawing/2014/main" id="{2B0494DE-C0B1-4892-86A3-32B6EAFFC83E}"/>
              </a:ext>
            </a:extLst>
          </p:cNvPr>
          <p:cNvSpPr>
            <a:spLocks noChangeArrowheads="1"/>
          </p:cNvSpPr>
          <p:nvPr/>
        </p:nvSpPr>
        <p:spPr bwMode="auto">
          <a:xfrm>
            <a:off x="4978400" y="4749800"/>
            <a:ext cx="152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7120" name="Rectangle 37">
            <a:extLst>
              <a:ext uri="{FF2B5EF4-FFF2-40B4-BE49-F238E27FC236}">
                <a16:creationId xmlns:a16="http://schemas.microsoft.com/office/drawing/2014/main" id="{3CC4B3B7-05AD-4395-BC25-380BE51C5ACA}"/>
              </a:ext>
            </a:extLst>
          </p:cNvPr>
          <p:cNvSpPr>
            <a:spLocks noChangeArrowheads="1"/>
          </p:cNvSpPr>
          <p:nvPr/>
        </p:nvSpPr>
        <p:spPr bwMode="auto">
          <a:xfrm>
            <a:off x="8407400" y="4724400"/>
            <a:ext cx="152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47" name="Object 39">
            <a:extLst>
              <a:ext uri="{FF2B5EF4-FFF2-40B4-BE49-F238E27FC236}">
                <a16:creationId xmlns:a16="http://schemas.microsoft.com/office/drawing/2014/main" id="{61829A02-71F5-4719-9C05-0C1493A7CDDB}"/>
              </a:ext>
            </a:extLst>
          </p:cNvPr>
          <p:cNvGraphicFramePr>
            <a:graphicFrameLocks noChangeAspect="1"/>
          </p:cNvGraphicFramePr>
          <p:nvPr/>
        </p:nvGraphicFramePr>
        <p:xfrm>
          <a:off x="5213350" y="5270500"/>
          <a:ext cx="533400" cy="393700"/>
        </p:xfrm>
        <a:graphic>
          <a:graphicData uri="http://schemas.openxmlformats.org/presentationml/2006/ole">
            <mc:AlternateContent xmlns:mc="http://schemas.openxmlformats.org/markup-compatibility/2006">
              <mc:Choice xmlns:v="urn:schemas-microsoft-com:vml" Requires="v">
                <p:oleObj name="Equation" r:id="rId35" imgW="533169" imgH="393529" progId="Equation.3">
                  <p:embed/>
                </p:oleObj>
              </mc:Choice>
              <mc:Fallback>
                <p:oleObj name="Equation" r:id="rId35" imgW="533169" imgH="393529" progId="Equation.3">
                  <p:embed/>
                  <p:pic>
                    <p:nvPicPr>
                      <p:cNvPr id="17447" name="Object 39">
                        <a:extLst>
                          <a:ext uri="{FF2B5EF4-FFF2-40B4-BE49-F238E27FC236}">
                            <a16:creationId xmlns:a16="http://schemas.microsoft.com/office/drawing/2014/main" id="{61829A02-71F5-4719-9C05-0C1493A7CDDB}"/>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213350" y="5270500"/>
                        <a:ext cx="5334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1">
            <a:extLst>
              <a:ext uri="{FF2B5EF4-FFF2-40B4-BE49-F238E27FC236}">
                <a16:creationId xmlns:a16="http://schemas.microsoft.com/office/drawing/2014/main" id="{44E8267A-6F28-4491-A452-703DA6653CD5}"/>
              </a:ext>
            </a:extLst>
          </p:cNvPr>
          <p:cNvGraphicFramePr>
            <a:graphicFrameLocks noChangeAspect="1"/>
          </p:cNvGraphicFramePr>
          <p:nvPr/>
        </p:nvGraphicFramePr>
        <p:xfrm>
          <a:off x="7473950" y="1781175"/>
          <a:ext cx="1576388" cy="538163"/>
        </p:xfrm>
        <a:graphic>
          <a:graphicData uri="http://schemas.openxmlformats.org/presentationml/2006/ole">
            <mc:AlternateContent xmlns:mc="http://schemas.openxmlformats.org/markup-compatibility/2006">
              <mc:Choice xmlns:v="urn:schemas-microsoft-com:vml" Requires="v">
                <p:oleObj name="Equation" r:id="rId37" imgW="1206500" imgH="482600" progId="Equation.3">
                  <p:embed/>
                </p:oleObj>
              </mc:Choice>
              <mc:Fallback>
                <p:oleObj name="Equation" r:id="rId37" imgW="1206500" imgH="482600" progId="Equation.3">
                  <p:embed/>
                  <p:pic>
                    <p:nvPicPr>
                      <p:cNvPr id="40" name="Object 31">
                        <a:extLst>
                          <a:ext uri="{FF2B5EF4-FFF2-40B4-BE49-F238E27FC236}">
                            <a16:creationId xmlns:a16="http://schemas.microsoft.com/office/drawing/2014/main" id="{44E8267A-6F28-4491-A452-703DA6653CD5}"/>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73950" y="1781175"/>
                        <a:ext cx="15763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66">
            <a:extLst>
              <a:ext uri="{FF2B5EF4-FFF2-40B4-BE49-F238E27FC236}">
                <a16:creationId xmlns:a16="http://schemas.microsoft.com/office/drawing/2014/main" id="{7D7F175A-7FFF-4D18-A734-BAADD91464AE}"/>
              </a:ext>
            </a:extLst>
          </p:cNvPr>
          <p:cNvGraphicFramePr>
            <a:graphicFrameLocks noChangeAspect="1"/>
          </p:cNvGraphicFramePr>
          <p:nvPr/>
        </p:nvGraphicFramePr>
        <p:xfrm>
          <a:off x="6169025" y="4924425"/>
          <a:ext cx="1765300" cy="357188"/>
        </p:xfrm>
        <a:graphic>
          <a:graphicData uri="http://schemas.openxmlformats.org/presentationml/2006/ole">
            <mc:AlternateContent xmlns:mc="http://schemas.openxmlformats.org/markup-compatibility/2006">
              <mc:Choice xmlns:v="urn:schemas-microsoft-com:vml" Requires="v">
                <p:oleObj name="Equation" r:id="rId39" imgW="1384300" imgH="279400" progId="Equation.3">
                  <p:embed/>
                </p:oleObj>
              </mc:Choice>
              <mc:Fallback>
                <p:oleObj name="Equation" r:id="rId39" imgW="1384300" imgH="279400" progId="Equation.3">
                  <p:embed/>
                  <p:pic>
                    <p:nvPicPr>
                      <p:cNvPr id="47" name="Object 66">
                        <a:extLst>
                          <a:ext uri="{FF2B5EF4-FFF2-40B4-BE49-F238E27FC236}">
                            <a16:creationId xmlns:a16="http://schemas.microsoft.com/office/drawing/2014/main" id="{7D7F175A-7FFF-4D18-A734-BAADD91464AE}"/>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69025" y="4924425"/>
                        <a:ext cx="17653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81865B05-BA3B-4338-8E0A-39E2CC2292F3}"/>
              </a:ext>
            </a:extLst>
          </p:cNvPr>
          <p:cNvSpPr txBox="1">
            <a:spLocks noChangeArrowheads="1"/>
          </p:cNvSpPr>
          <p:nvPr/>
        </p:nvSpPr>
        <p:spPr bwMode="auto">
          <a:xfrm>
            <a:off x="7458075" y="1231900"/>
            <a:ext cx="318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FF0000"/>
                </a:solidFill>
              </a:rPr>
              <a:t>What happens?</a:t>
            </a:r>
          </a:p>
        </p:txBody>
      </p:sp>
      <p:grpSp>
        <p:nvGrpSpPr>
          <p:cNvPr id="3" name="Group 68">
            <a:extLst>
              <a:ext uri="{FF2B5EF4-FFF2-40B4-BE49-F238E27FC236}">
                <a16:creationId xmlns:a16="http://schemas.microsoft.com/office/drawing/2014/main" id="{D64BC6C2-3AD1-067A-DAEE-DE5D51CA4073}"/>
              </a:ext>
            </a:extLst>
          </p:cNvPr>
          <p:cNvGrpSpPr>
            <a:grpSpLocks/>
          </p:cNvGrpSpPr>
          <p:nvPr/>
        </p:nvGrpSpPr>
        <p:grpSpPr bwMode="auto">
          <a:xfrm>
            <a:off x="5384800" y="5943600"/>
            <a:ext cx="2235200" cy="447675"/>
            <a:chOff x="1040" y="3432"/>
            <a:chExt cx="1408" cy="282"/>
          </a:xfrm>
        </p:grpSpPr>
        <p:sp>
          <p:nvSpPr>
            <p:cNvPr id="4" name="Rectangle 69">
              <a:extLst>
                <a:ext uri="{FF2B5EF4-FFF2-40B4-BE49-F238E27FC236}">
                  <a16:creationId xmlns:a16="http://schemas.microsoft.com/office/drawing/2014/main" id="{2873823E-95CA-9BF0-9B56-CD8DEE4A742C}"/>
                </a:ext>
              </a:extLst>
            </p:cNvPr>
            <p:cNvSpPr>
              <a:spLocks noChangeArrowheads="1"/>
            </p:cNvSpPr>
            <p:nvPr/>
          </p:nvSpPr>
          <p:spPr bwMode="auto">
            <a:xfrm>
              <a:off x="1470" y="3432"/>
              <a:ext cx="144" cy="282"/>
            </a:xfrm>
            <a:prstGeom prst="rect">
              <a:avLst/>
            </a:prstGeom>
            <a:solidFill>
              <a:srgbClr val="0000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 name="Object 70">
              <a:extLst>
                <a:ext uri="{FF2B5EF4-FFF2-40B4-BE49-F238E27FC236}">
                  <a16:creationId xmlns:a16="http://schemas.microsoft.com/office/drawing/2014/main" id="{52F232A9-1C7B-33A6-9107-F973C2C46640}"/>
                </a:ext>
              </a:extLst>
            </p:cNvPr>
            <p:cNvGraphicFramePr>
              <a:graphicFrameLocks noChangeAspect="1"/>
            </p:cNvGraphicFramePr>
            <p:nvPr/>
          </p:nvGraphicFramePr>
          <p:xfrm>
            <a:off x="1040" y="3435"/>
            <a:ext cx="1408" cy="225"/>
          </p:xfrm>
          <a:graphic>
            <a:graphicData uri="http://schemas.openxmlformats.org/presentationml/2006/ole">
              <mc:AlternateContent xmlns:mc="http://schemas.openxmlformats.org/markup-compatibility/2006">
                <mc:Choice xmlns:v="urn:schemas-microsoft-com:vml" Requires="v">
                  <p:oleObj name="Equation" r:id="rId41" imgW="1752600" imgH="279400" progId="Equation.3">
                    <p:embed/>
                  </p:oleObj>
                </mc:Choice>
                <mc:Fallback>
                  <p:oleObj name="Equation" r:id="rId41" imgW="1752600" imgH="279400" progId="Equation.3">
                    <p:embed/>
                    <p:pic>
                      <p:nvPicPr>
                        <p:cNvPr id="186406" name="Object 70">
                          <a:extLst>
                            <a:ext uri="{FF2B5EF4-FFF2-40B4-BE49-F238E27FC236}">
                              <a16:creationId xmlns:a16="http://schemas.microsoft.com/office/drawing/2014/main" id="{EDF42244-129F-464B-BA79-74121D53FE9D}"/>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40" y="3435"/>
                          <a:ext cx="1408" cy="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6" name="Object 60">
            <a:extLst>
              <a:ext uri="{FF2B5EF4-FFF2-40B4-BE49-F238E27FC236}">
                <a16:creationId xmlns:a16="http://schemas.microsoft.com/office/drawing/2014/main" id="{0C80FACB-0361-A29C-4ABF-A8046318F5F4}"/>
              </a:ext>
            </a:extLst>
          </p:cNvPr>
          <p:cNvGraphicFramePr>
            <a:graphicFrameLocks noChangeAspect="1"/>
          </p:cNvGraphicFramePr>
          <p:nvPr>
            <p:extLst>
              <p:ext uri="{D42A27DB-BD31-4B8C-83A1-F6EECF244321}">
                <p14:modId xmlns:p14="http://schemas.microsoft.com/office/powerpoint/2010/main" val="2456187001"/>
              </p:ext>
            </p:extLst>
          </p:nvPr>
        </p:nvGraphicFramePr>
        <p:xfrm>
          <a:off x="337504" y="4069875"/>
          <a:ext cx="3359150" cy="763588"/>
        </p:xfrm>
        <a:graphic>
          <a:graphicData uri="http://schemas.openxmlformats.org/presentationml/2006/ole">
            <mc:AlternateContent xmlns:mc="http://schemas.openxmlformats.org/markup-compatibility/2006">
              <mc:Choice xmlns:v="urn:schemas-microsoft-com:vml" Requires="v">
                <p:oleObj name="Equation" r:id="rId43" imgW="1726451" imgH="393529" progId="Equation.3">
                  <p:embed/>
                </p:oleObj>
              </mc:Choice>
              <mc:Fallback>
                <p:oleObj name="Equation" r:id="rId43" imgW="1726451" imgH="393529" progId="Equation.3">
                  <p:embed/>
                  <p:pic>
                    <p:nvPicPr>
                      <p:cNvPr id="16444" name="Object 60">
                        <a:extLst>
                          <a:ext uri="{FF2B5EF4-FFF2-40B4-BE49-F238E27FC236}">
                            <a16:creationId xmlns:a16="http://schemas.microsoft.com/office/drawing/2014/main" id="{EF7126FA-27AA-4F6F-9AEB-044129E6BD92}"/>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37504" y="4069875"/>
                        <a:ext cx="335915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3">
            <a:extLst>
              <a:ext uri="{FF2B5EF4-FFF2-40B4-BE49-F238E27FC236}">
                <a16:creationId xmlns:a16="http://schemas.microsoft.com/office/drawing/2014/main" id="{02ECE288-F874-1F9D-2F34-FDE40C76AD29}"/>
              </a:ext>
            </a:extLst>
          </p:cNvPr>
          <p:cNvGraphicFramePr>
            <a:graphicFrameLocks noChangeAspect="1"/>
          </p:cNvGraphicFramePr>
          <p:nvPr>
            <p:extLst>
              <p:ext uri="{D42A27DB-BD31-4B8C-83A1-F6EECF244321}">
                <p14:modId xmlns:p14="http://schemas.microsoft.com/office/powerpoint/2010/main" val="1528719982"/>
              </p:ext>
            </p:extLst>
          </p:nvPr>
        </p:nvGraphicFramePr>
        <p:xfrm>
          <a:off x="285116" y="5617688"/>
          <a:ext cx="3895725" cy="812800"/>
        </p:xfrm>
        <a:graphic>
          <a:graphicData uri="http://schemas.openxmlformats.org/presentationml/2006/ole">
            <mc:AlternateContent xmlns:mc="http://schemas.openxmlformats.org/markup-compatibility/2006">
              <mc:Choice xmlns:v="urn:schemas-microsoft-com:vml" Requires="v">
                <p:oleObj name="Equation" r:id="rId45" imgW="1879600" imgH="393700" progId="Equation.3">
                  <p:embed/>
                </p:oleObj>
              </mc:Choice>
              <mc:Fallback>
                <p:oleObj name="Equation" r:id="rId45" imgW="1879600" imgH="393700" progId="Equation.3">
                  <p:embed/>
                  <p:pic>
                    <p:nvPicPr>
                      <p:cNvPr id="16447" name="Object 63">
                        <a:extLst>
                          <a:ext uri="{FF2B5EF4-FFF2-40B4-BE49-F238E27FC236}">
                            <a16:creationId xmlns:a16="http://schemas.microsoft.com/office/drawing/2014/main" id="{C3127AB6-BAF9-4DDF-8806-FF1649D166BF}"/>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85116" y="5617688"/>
                        <a:ext cx="38957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D8722E97-FE47-8DCE-D9C4-9C9AFC30BED2}"/>
              </a:ext>
            </a:extLst>
          </p:cNvPr>
          <p:cNvSpPr txBox="1"/>
          <p:nvPr/>
        </p:nvSpPr>
        <p:spPr>
          <a:xfrm>
            <a:off x="5789613" y="5347454"/>
            <a:ext cx="720090" cy="369332"/>
          </a:xfrm>
          <a:prstGeom prst="rect">
            <a:avLst/>
          </a:prstGeom>
          <a:solidFill>
            <a:schemeClr val="bg1"/>
          </a:solidFill>
        </p:spPr>
        <p:txBody>
          <a:bodyPr wrap="square" rtlCol="0">
            <a:spAutoFit/>
          </a:bodyPr>
          <a:lstStyle/>
          <a:p>
            <a:r>
              <a:rPr lang="en-US" dirty="0">
                <a:sym typeface="Symbol" panose="05050102010706020507" pitchFamily="18" charset="2"/>
              </a:rPr>
              <a:t></a:t>
            </a:r>
            <a:r>
              <a:rPr lang="en-US" baseline="30000" dirty="0">
                <a:sym typeface="Symbol" panose="05050102010706020507" pitchFamily="18" charset="2"/>
              </a:rPr>
              <a:t>2</a:t>
            </a:r>
            <a:r>
              <a:rPr lang="en-US" dirty="0"/>
              <a:t>=C</a:t>
            </a:r>
          </a:p>
        </p:txBody>
      </p:sp>
      <p:sp>
        <p:nvSpPr>
          <p:cNvPr id="9" name="TextBox 8">
            <a:extLst>
              <a:ext uri="{FF2B5EF4-FFF2-40B4-BE49-F238E27FC236}">
                <a16:creationId xmlns:a16="http://schemas.microsoft.com/office/drawing/2014/main" id="{535438A5-B603-7E3C-4ECD-D15938F43B8D}"/>
              </a:ext>
            </a:extLst>
          </p:cNvPr>
          <p:cNvSpPr txBox="1"/>
          <p:nvPr/>
        </p:nvSpPr>
        <p:spPr>
          <a:xfrm>
            <a:off x="7439184" y="5379721"/>
            <a:ext cx="533400" cy="369332"/>
          </a:xfrm>
          <a:prstGeom prst="rect">
            <a:avLst/>
          </a:prstGeom>
          <a:solidFill>
            <a:schemeClr val="bg1"/>
          </a:solidFill>
        </p:spPr>
        <p:txBody>
          <a:bodyPr wrap="square" rtlCol="0">
            <a:spAutoFit/>
          </a:bodyPr>
          <a:lstStyle/>
          <a:p>
            <a:r>
              <a:rPr lang="en-US" dirty="0">
                <a:sym typeface="Symbol" panose="05050102010706020507" pitchFamily="18" charset="2"/>
              </a:rPr>
              <a:t></a:t>
            </a:r>
            <a:r>
              <a:rPr lang="en-US" dirty="0"/>
              <a:t>C</a:t>
            </a:r>
          </a:p>
        </p:txBody>
      </p:sp>
      <p:sp>
        <p:nvSpPr>
          <p:cNvPr id="10" name="TextBox 9">
            <a:extLst>
              <a:ext uri="{FF2B5EF4-FFF2-40B4-BE49-F238E27FC236}">
                <a16:creationId xmlns:a16="http://schemas.microsoft.com/office/drawing/2014/main" id="{624927A2-8011-427F-C8A0-22ED261612AF}"/>
              </a:ext>
            </a:extLst>
          </p:cNvPr>
          <p:cNvSpPr txBox="1"/>
          <p:nvPr/>
        </p:nvSpPr>
        <p:spPr>
          <a:xfrm>
            <a:off x="7972584" y="3090863"/>
            <a:ext cx="1628616" cy="369332"/>
          </a:xfrm>
          <a:prstGeom prst="rect">
            <a:avLst/>
          </a:prstGeom>
          <a:noFill/>
        </p:spPr>
        <p:txBody>
          <a:bodyPr wrap="square" rtlCol="0">
            <a:spAutoFit/>
          </a:bodyPr>
          <a:lstStyle/>
          <a:p>
            <a:r>
              <a:rPr lang="en-US" dirty="0"/>
              <a:t>Show video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0-#ppt_w/2"/>
                                          </p:val>
                                        </p:tav>
                                        <p:tav tm="100000">
                                          <p:val>
                                            <p:strVal val="#ppt_x"/>
                                          </p:val>
                                        </p:tav>
                                      </p:tavLst>
                                    </p:anim>
                                    <p:anim calcmode="lin" valueType="num">
                                      <p:cBhvr additive="base">
                                        <p:cTn id="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7414"/>
                                        </p:tgtEl>
                                        <p:attrNameLst>
                                          <p:attrName>style.visibility</p:attrName>
                                        </p:attrNameLst>
                                      </p:cBhvr>
                                      <p:to>
                                        <p:strVal val="visible"/>
                                      </p:to>
                                    </p:set>
                                    <p:animEffect transition="in" filter="box(in)">
                                      <p:cBhvr>
                                        <p:cTn id="13" dur="500"/>
                                        <p:tgtEl>
                                          <p:spTgt spid="174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7415"/>
                                        </p:tgtEl>
                                        <p:attrNameLst>
                                          <p:attrName>style.visibility</p:attrName>
                                        </p:attrNameLst>
                                      </p:cBhvr>
                                      <p:to>
                                        <p:strVal val="visible"/>
                                      </p:to>
                                    </p:set>
                                    <p:animEffect transition="in" filter="box(in)">
                                      <p:cBhvr>
                                        <p:cTn id="18" dur="500"/>
                                        <p:tgtEl>
                                          <p:spTgt spid="174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7416"/>
                                        </p:tgtEl>
                                        <p:attrNameLst>
                                          <p:attrName>style.visibility</p:attrName>
                                        </p:attrNameLst>
                                      </p:cBhvr>
                                      <p:to>
                                        <p:strVal val="visible"/>
                                      </p:to>
                                    </p:set>
                                    <p:anim calcmode="lin" valueType="num">
                                      <p:cBhvr additive="base">
                                        <p:cTn id="23" dur="500" fill="hold"/>
                                        <p:tgtEl>
                                          <p:spTgt spid="17416"/>
                                        </p:tgtEl>
                                        <p:attrNameLst>
                                          <p:attrName>ppt_x</p:attrName>
                                        </p:attrNameLst>
                                      </p:cBhvr>
                                      <p:tavLst>
                                        <p:tav tm="0">
                                          <p:val>
                                            <p:strVal val="0-#ppt_w/2"/>
                                          </p:val>
                                        </p:tav>
                                        <p:tav tm="100000">
                                          <p:val>
                                            <p:strVal val="#ppt_x"/>
                                          </p:val>
                                        </p:tav>
                                      </p:tavLst>
                                    </p:anim>
                                    <p:anim calcmode="lin" valueType="num">
                                      <p:cBhvr additive="base">
                                        <p:cTn id="24" dur="500" fill="hold"/>
                                        <p:tgtEl>
                                          <p:spTgt spid="17416"/>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4" presetClass="entr" presetSubtype="16" fill="hold" nodeType="afterEffect">
                                  <p:stCondLst>
                                    <p:cond delay="0"/>
                                  </p:stCondLst>
                                  <p:childTnLst>
                                    <p:set>
                                      <p:cBhvr>
                                        <p:cTn id="27" dur="1" fill="hold">
                                          <p:stCondLst>
                                            <p:cond delay="0"/>
                                          </p:stCondLst>
                                        </p:cTn>
                                        <p:tgtEl>
                                          <p:spTgt spid="17418"/>
                                        </p:tgtEl>
                                        <p:attrNameLst>
                                          <p:attrName>style.visibility</p:attrName>
                                        </p:attrNameLst>
                                      </p:cBhvr>
                                      <p:to>
                                        <p:strVal val="visible"/>
                                      </p:to>
                                    </p:set>
                                    <p:animEffect transition="in" filter="box(in)">
                                      <p:cBhvr>
                                        <p:cTn id="28" dur="500"/>
                                        <p:tgtEl>
                                          <p:spTgt spid="174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7417"/>
                                        </p:tgtEl>
                                        <p:attrNameLst>
                                          <p:attrName>style.visibility</p:attrName>
                                        </p:attrNameLst>
                                      </p:cBhvr>
                                      <p:to>
                                        <p:strVal val="visible"/>
                                      </p:to>
                                    </p:set>
                                    <p:anim calcmode="lin" valueType="num">
                                      <p:cBhvr additive="base">
                                        <p:cTn id="33" dur="500" fill="hold"/>
                                        <p:tgtEl>
                                          <p:spTgt spid="17417"/>
                                        </p:tgtEl>
                                        <p:attrNameLst>
                                          <p:attrName>ppt_x</p:attrName>
                                        </p:attrNameLst>
                                      </p:cBhvr>
                                      <p:tavLst>
                                        <p:tav tm="0">
                                          <p:val>
                                            <p:strVal val="0-#ppt_w/2"/>
                                          </p:val>
                                        </p:tav>
                                        <p:tav tm="100000">
                                          <p:val>
                                            <p:strVal val="#ppt_x"/>
                                          </p:val>
                                        </p:tav>
                                      </p:tavLst>
                                    </p:anim>
                                    <p:anim calcmode="lin" valueType="num">
                                      <p:cBhvr additive="base">
                                        <p:cTn id="34" dur="500" fill="hold"/>
                                        <p:tgtEl>
                                          <p:spTgt spid="17417"/>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4" presetClass="entr" presetSubtype="16" fill="hold" nodeType="afterEffect">
                                  <p:stCondLst>
                                    <p:cond delay="0"/>
                                  </p:stCondLst>
                                  <p:childTnLst>
                                    <p:set>
                                      <p:cBhvr>
                                        <p:cTn id="37" dur="1" fill="hold">
                                          <p:stCondLst>
                                            <p:cond delay="0"/>
                                          </p:stCondLst>
                                        </p:cTn>
                                        <p:tgtEl>
                                          <p:spTgt spid="17419"/>
                                        </p:tgtEl>
                                        <p:attrNameLst>
                                          <p:attrName>style.visibility</p:attrName>
                                        </p:attrNameLst>
                                      </p:cBhvr>
                                      <p:to>
                                        <p:strVal val="visible"/>
                                      </p:to>
                                    </p:set>
                                    <p:animEffect transition="in" filter="box(in)">
                                      <p:cBhvr>
                                        <p:cTn id="38" dur="500"/>
                                        <p:tgtEl>
                                          <p:spTgt spid="1741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21"/>
                                        </p:tgtEl>
                                        <p:attrNameLst>
                                          <p:attrName>style.visibility</p:attrName>
                                        </p:attrNameLst>
                                      </p:cBhvr>
                                      <p:to>
                                        <p:strVal val="visible"/>
                                      </p:to>
                                    </p:set>
                                    <p:anim calcmode="lin" valueType="num">
                                      <p:cBhvr additive="base">
                                        <p:cTn id="43" dur="500" fill="hold"/>
                                        <p:tgtEl>
                                          <p:spTgt spid="17421"/>
                                        </p:tgtEl>
                                        <p:attrNameLst>
                                          <p:attrName>ppt_x</p:attrName>
                                        </p:attrNameLst>
                                      </p:cBhvr>
                                      <p:tavLst>
                                        <p:tav tm="0">
                                          <p:val>
                                            <p:strVal val="0-#ppt_w/2"/>
                                          </p:val>
                                        </p:tav>
                                        <p:tav tm="100000">
                                          <p:val>
                                            <p:strVal val="#ppt_x"/>
                                          </p:val>
                                        </p:tav>
                                      </p:tavLst>
                                    </p:anim>
                                    <p:anim calcmode="lin" valueType="num">
                                      <p:cBhvr additive="base">
                                        <p:cTn id="44" dur="500" fill="hold"/>
                                        <p:tgtEl>
                                          <p:spTgt spid="17421"/>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4" presetClass="entr" presetSubtype="16" fill="hold" nodeType="afterEffect">
                                  <p:stCondLst>
                                    <p:cond delay="0"/>
                                  </p:stCondLst>
                                  <p:childTnLst>
                                    <p:set>
                                      <p:cBhvr>
                                        <p:cTn id="47" dur="1" fill="hold">
                                          <p:stCondLst>
                                            <p:cond delay="0"/>
                                          </p:stCondLst>
                                        </p:cTn>
                                        <p:tgtEl>
                                          <p:spTgt spid="17420"/>
                                        </p:tgtEl>
                                        <p:attrNameLst>
                                          <p:attrName>style.visibility</p:attrName>
                                        </p:attrNameLst>
                                      </p:cBhvr>
                                      <p:to>
                                        <p:strVal val="visible"/>
                                      </p:to>
                                    </p:set>
                                    <p:animEffect transition="in" filter="box(in)">
                                      <p:cBhvr>
                                        <p:cTn id="48" dur="500"/>
                                        <p:tgtEl>
                                          <p:spTgt spid="1742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7412"/>
                                        </p:tgtEl>
                                        <p:attrNameLst>
                                          <p:attrName>style.visibility</p:attrName>
                                        </p:attrNameLst>
                                      </p:cBhvr>
                                      <p:to>
                                        <p:strVal val="visible"/>
                                      </p:to>
                                    </p:set>
                                    <p:animEffect transition="in" filter="box(in)">
                                      <p:cBhvr>
                                        <p:cTn id="53" dur="500"/>
                                        <p:tgtEl>
                                          <p:spTgt spid="17412"/>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7422"/>
                                        </p:tgtEl>
                                        <p:attrNameLst>
                                          <p:attrName>style.visibility</p:attrName>
                                        </p:attrNameLst>
                                      </p:cBhvr>
                                      <p:to>
                                        <p:strVal val="visible"/>
                                      </p:to>
                                    </p:set>
                                    <p:anim calcmode="lin" valueType="num">
                                      <p:cBhvr additive="base">
                                        <p:cTn id="60" dur="500" fill="hold"/>
                                        <p:tgtEl>
                                          <p:spTgt spid="17422"/>
                                        </p:tgtEl>
                                        <p:attrNameLst>
                                          <p:attrName>ppt_x</p:attrName>
                                        </p:attrNameLst>
                                      </p:cBhvr>
                                      <p:tavLst>
                                        <p:tav tm="0">
                                          <p:val>
                                            <p:strVal val="0-#ppt_w/2"/>
                                          </p:val>
                                        </p:tav>
                                        <p:tav tm="100000">
                                          <p:val>
                                            <p:strVal val="#ppt_x"/>
                                          </p:val>
                                        </p:tav>
                                      </p:tavLst>
                                    </p:anim>
                                    <p:anim calcmode="lin" valueType="num">
                                      <p:cBhvr additive="base">
                                        <p:cTn id="61" dur="500" fill="hold"/>
                                        <p:tgtEl>
                                          <p:spTgt spid="17422"/>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500"/>
                            </p:stCondLst>
                            <p:childTnLst>
                              <p:par>
                                <p:cTn id="63" presetID="4" presetClass="entr" presetSubtype="16" fill="hold" nodeType="afterEffect">
                                  <p:stCondLst>
                                    <p:cond delay="0"/>
                                  </p:stCondLst>
                                  <p:childTnLst>
                                    <p:set>
                                      <p:cBhvr>
                                        <p:cTn id="64" dur="1" fill="hold">
                                          <p:stCondLst>
                                            <p:cond delay="0"/>
                                          </p:stCondLst>
                                        </p:cTn>
                                        <p:tgtEl>
                                          <p:spTgt spid="17423"/>
                                        </p:tgtEl>
                                        <p:attrNameLst>
                                          <p:attrName>style.visibility</p:attrName>
                                        </p:attrNameLst>
                                      </p:cBhvr>
                                      <p:to>
                                        <p:strVal val="visible"/>
                                      </p:to>
                                    </p:set>
                                    <p:animEffect transition="in" filter="box(in)">
                                      <p:cBhvr>
                                        <p:cTn id="65" dur="500"/>
                                        <p:tgtEl>
                                          <p:spTgt spid="1742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17424"/>
                                        </p:tgtEl>
                                        <p:attrNameLst>
                                          <p:attrName>style.visibility</p:attrName>
                                        </p:attrNameLst>
                                      </p:cBhvr>
                                      <p:to>
                                        <p:strVal val="visible"/>
                                      </p:to>
                                    </p:set>
                                    <p:animEffect transition="in" filter="box(in)">
                                      <p:cBhvr>
                                        <p:cTn id="70" dur="500"/>
                                        <p:tgtEl>
                                          <p:spTgt spid="1742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nodeType="clickEffect">
                                  <p:stCondLst>
                                    <p:cond delay="0"/>
                                  </p:stCondLst>
                                  <p:childTnLst>
                                    <p:set>
                                      <p:cBhvr>
                                        <p:cTn id="74" dur="1" fill="hold">
                                          <p:stCondLst>
                                            <p:cond delay="0"/>
                                          </p:stCondLst>
                                        </p:cTn>
                                        <p:tgtEl>
                                          <p:spTgt spid="17425"/>
                                        </p:tgtEl>
                                        <p:attrNameLst>
                                          <p:attrName>style.visibility</p:attrName>
                                        </p:attrNameLst>
                                      </p:cBhvr>
                                      <p:to>
                                        <p:strVal val="visible"/>
                                      </p:to>
                                    </p:set>
                                    <p:animEffect transition="in" filter="box(in)">
                                      <p:cBhvr>
                                        <p:cTn id="75" dur="500"/>
                                        <p:tgtEl>
                                          <p:spTgt spid="17425"/>
                                        </p:tgtEl>
                                      </p:cBhvr>
                                    </p:animEffect>
                                  </p:childTnLst>
                                </p:cTn>
                              </p:par>
                              <p:par>
                                <p:cTn id="76" presetID="1" presetClass="exit" presetSubtype="0" fill="hold" nodeType="withEffect">
                                  <p:stCondLst>
                                    <p:cond delay="0"/>
                                  </p:stCondLst>
                                  <p:childTnLst>
                                    <p:set>
                                      <p:cBhvr>
                                        <p:cTn id="77" dur="1" fill="hold">
                                          <p:stCondLst>
                                            <p:cond delay="0"/>
                                          </p:stCondLst>
                                        </p:cTn>
                                        <p:tgtEl>
                                          <p:spTgt spid="6"/>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7"/>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7411"/>
                                        </p:tgtEl>
                                        <p:attrNameLst>
                                          <p:attrName>style.visibility</p:attrName>
                                        </p:attrNameLst>
                                      </p:cBhvr>
                                      <p:to>
                                        <p:strVal val="visible"/>
                                      </p:to>
                                    </p:set>
                                    <p:animEffect transition="in" filter="dissolve">
                                      <p:cBhvr>
                                        <p:cTn id="84" dur="500"/>
                                        <p:tgtEl>
                                          <p:spTgt spid="17411"/>
                                        </p:tgtEl>
                                      </p:cBhvr>
                                    </p:animEffect>
                                  </p:childTnLst>
                                </p:cTn>
                              </p:par>
                              <p:par>
                                <p:cTn id="85" presetID="1" presetClass="exit" presetSubtype="0" fill="hold" nodeType="withEffect">
                                  <p:stCondLst>
                                    <p:cond delay="0"/>
                                  </p:stCondLst>
                                  <p:childTnLst>
                                    <p:set>
                                      <p:cBhvr>
                                        <p:cTn id="86" dur="1" fill="hold">
                                          <p:stCondLst>
                                            <p:cond delay="0"/>
                                          </p:stCondLst>
                                        </p:cTn>
                                        <p:tgtEl>
                                          <p:spTgt spid="47"/>
                                        </p:tgtEl>
                                        <p:attrNameLst>
                                          <p:attrName>style.visibility</p:attrName>
                                        </p:attrNameLst>
                                      </p:cBhvr>
                                      <p:to>
                                        <p:strVal val="hidden"/>
                                      </p:to>
                                    </p:set>
                                  </p:childTnLst>
                                </p:cTn>
                              </p:par>
                            </p:childTnLst>
                          </p:cTn>
                        </p:par>
                        <p:par>
                          <p:cTn id="87" fill="hold">
                            <p:stCondLst>
                              <p:cond delay="500"/>
                            </p:stCondLst>
                            <p:childTnLst>
                              <p:par>
                                <p:cTn id="88" presetID="1" presetClass="exit" presetSubtype="0" fill="hold" nodeType="afterEffect">
                                  <p:stCondLst>
                                    <p:cond delay="0"/>
                                  </p:stCondLst>
                                  <p:childTnLst>
                                    <p:set>
                                      <p:cBhvr>
                                        <p:cTn id="89" dur="1" fill="hold">
                                          <p:stCondLst>
                                            <p:cond delay="0"/>
                                          </p:stCondLst>
                                        </p:cTn>
                                        <p:tgtEl>
                                          <p:spTgt spid="3"/>
                                        </p:tgtEl>
                                        <p:attrNameLst>
                                          <p:attrName>style.visibility</p:attrName>
                                        </p:attrNameLst>
                                      </p:cBhvr>
                                      <p:to>
                                        <p:strVal val="hidden"/>
                                      </p:to>
                                    </p:set>
                                  </p:childTnLst>
                                </p:cTn>
                              </p:par>
                            </p:childTnLst>
                          </p:cTn>
                        </p:par>
                        <p:par>
                          <p:cTn id="90" fill="hold" nodeType="afterGroup">
                            <p:stCondLst>
                              <p:cond delay="500"/>
                            </p:stCondLst>
                            <p:childTnLst>
                              <p:par>
                                <p:cTn id="91" presetID="4" presetClass="entr" presetSubtype="16" fill="hold" nodeType="afterEffect">
                                  <p:stCondLst>
                                    <p:cond delay="0"/>
                                  </p:stCondLst>
                                  <p:childTnLst>
                                    <p:set>
                                      <p:cBhvr>
                                        <p:cTn id="92" dur="1" fill="hold">
                                          <p:stCondLst>
                                            <p:cond delay="0"/>
                                          </p:stCondLst>
                                        </p:cTn>
                                        <p:tgtEl>
                                          <p:spTgt spid="17426"/>
                                        </p:tgtEl>
                                        <p:attrNameLst>
                                          <p:attrName>style.visibility</p:attrName>
                                        </p:attrNameLst>
                                      </p:cBhvr>
                                      <p:to>
                                        <p:strVal val="visible"/>
                                      </p:to>
                                    </p:set>
                                    <p:animEffect transition="in" filter="box(in)">
                                      <p:cBhvr>
                                        <p:cTn id="93" dur="500"/>
                                        <p:tgtEl>
                                          <p:spTgt spid="1742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17427"/>
                                        </p:tgtEl>
                                        <p:attrNameLst>
                                          <p:attrName>style.visibility</p:attrName>
                                        </p:attrNameLst>
                                      </p:cBhvr>
                                      <p:to>
                                        <p:strVal val="visible"/>
                                      </p:to>
                                    </p:set>
                                    <p:anim calcmode="lin" valueType="num">
                                      <p:cBhvr additive="base">
                                        <p:cTn id="98" dur="500" fill="hold"/>
                                        <p:tgtEl>
                                          <p:spTgt spid="17427"/>
                                        </p:tgtEl>
                                        <p:attrNameLst>
                                          <p:attrName>ppt_x</p:attrName>
                                        </p:attrNameLst>
                                      </p:cBhvr>
                                      <p:tavLst>
                                        <p:tav tm="0">
                                          <p:val>
                                            <p:strVal val="0-#ppt_w/2"/>
                                          </p:val>
                                        </p:tav>
                                        <p:tav tm="100000">
                                          <p:val>
                                            <p:strVal val="#ppt_x"/>
                                          </p:val>
                                        </p:tav>
                                      </p:tavLst>
                                    </p:anim>
                                    <p:anim calcmode="lin" valueType="num">
                                      <p:cBhvr additive="base">
                                        <p:cTn id="99" dur="500" fill="hold"/>
                                        <p:tgtEl>
                                          <p:spTgt spid="17427"/>
                                        </p:tgtEl>
                                        <p:attrNameLst>
                                          <p:attrName>ppt_y</p:attrName>
                                        </p:attrNameLst>
                                      </p:cBhvr>
                                      <p:tavLst>
                                        <p:tav tm="0">
                                          <p:val>
                                            <p:strVal val="#ppt_y"/>
                                          </p:val>
                                        </p:tav>
                                        <p:tav tm="100000">
                                          <p:val>
                                            <p:strVal val="#ppt_y"/>
                                          </p:val>
                                        </p:tav>
                                      </p:tavLst>
                                    </p:anim>
                                  </p:childTnLst>
                                </p:cTn>
                              </p:par>
                            </p:childTnLst>
                          </p:cTn>
                        </p:par>
                        <p:par>
                          <p:cTn id="100" fill="hold" nodeType="afterGroup">
                            <p:stCondLst>
                              <p:cond delay="500"/>
                            </p:stCondLst>
                            <p:childTnLst>
                              <p:par>
                                <p:cTn id="101" presetID="4" presetClass="entr" presetSubtype="16" fill="hold" nodeType="afterEffect">
                                  <p:stCondLst>
                                    <p:cond delay="0"/>
                                  </p:stCondLst>
                                  <p:childTnLst>
                                    <p:set>
                                      <p:cBhvr>
                                        <p:cTn id="102" dur="1" fill="hold">
                                          <p:stCondLst>
                                            <p:cond delay="0"/>
                                          </p:stCondLst>
                                        </p:cTn>
                                        <p:tgtEl>
                                          <p:spTgt spid="17428"/>
                                        </p:tgtEl>
                                        <p:attrNameLst>
                                          <p:attrName>style.visibility</p:attrName>
                                        </p:attrNameLst>
                                      </p:cBhvr>
                                      <p:to>
                                        <p:strVal val="visible"/>
                                      </p:to>
                                    </p:set>
                                    <p:animEffect transition="in" filter="box(in)">
                                      <p:cBhvr>
                                        <p:cTn id="103" dur="500"/>
                                        <p:tgtEl>
                                          <p:spTgt spid="17428"/>
                                        </p:tgtEl>
                                      </p:cBhvr>
                                    </p:animEffect>
                                  </p:childTnLst>
                                </p:cTn>
                              </p:par>
                            </p:childTnLst>
                          </p:cTn>
                        </p:par>
                        <p:par>
                          <p:cTn id="104" fill="hold" nodeType="afterGroup">
                            <p:stCondLst>
                              <p:cond delay="1000"/>
                            </p:stCondLst>
                            <p:childTnLst>
                              <p:par>
                                <p:cTn id="105" presetID="4" presetClass="entr" presetSubtype="32" fill="hold" nodeType="afterEffect">
                                  <p:stCondLst>
                                    <p:cond delay="0"/>
                                  </p:stCondLst>
                                  <p:childTnLst>
                                    <p:set>
                                      <p:cBhvr>
                                        <p:cTn id="106" dur="1" fill="hold">
                                          <p:stCondLst>
                                            <p:cond delay="0"/>
                                          </p:stCondLst>
                                        </p:cTn>
                                        <p:tgtEl>
                                          <p:spTgt spid="17453"/>
                                        </p:tgtEl>
                                        <p:attrNameLst>
                                          <p:attrName>style.visibility</p:attrName>
                                        </p:attrNameLst>
                                      </p:cBhvr>
                                      <p:to>
                                        <p:strVal val="visible"/>
                                      </p:to>
                                    </p:set>
                                    <p:animEffect transition="in" filter="box(out)">
                                      <p:cBhvr>
                                        <p:cTn id="107" dur="500"/>
                                        <p:tgtEl>
                                          <p:spTgt spid="17453"/>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17442"/>
                                        </p:tgtEl>
                                        <p:attrNameLst>
                                          <p:attrName>style.visibility</p:attrName>
                                        </p:attrNameLst>
                                      </p:cBhvr>
                                      <p:to>
                                        <p:strVal val="visible"/>
                                      </p:to>
                                    </p:set>
                                    <p:animEffect transition="in" filter="dissolve">
                                      <p:cBhvr>
                                        <p:cTn id="110" dur="500"/>
                                        <p:tgtEl>
                                          <p:spTgt spid="17442"/>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17443"/>
                                        </p:tgtEl>
                                        <p:attrNameLst>
                                          <p:attrName>style.visibility</p:attrName>
                                        </p:attrNameLst>
                                      </p:cBhvr>
                                      <p:to>
                                        <p:strVal val="visible"/>
                                      </p:to>
                                    </p:set>
                                    <p:animEffect transition="in" filter="dissolve">
                                      <p:cBhvr>
                                        <p:cTn id="113" dur="500"/>
                                        <p:tgtEl>
                                          <p:spTgt spid="17443"/>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 presetClass="entr" presetSubtype="16" fill="hold" nodeType="clickEffect">
                                  <p:stCondLst>
                                    <p:cond delay="0"/>
                                  </p:stCondLst>
                                  <p:childTnLst>
                                    <p:set>
                                      <p:cBhvr>
                                        <p:cTn id="117" dur="1" fill="hold">
                                          <p:stCondLst>
                                            <p:cond delay="0"/>
                                          </p:stCondLst>
                                        </p:cTn>
                                        <p:tgtEl>
                                          <p:spTgt spid="17432"/>
                                        </p:tgtEl>
                                        <p:attrNameLst>
                                          <p:attrName>style.visibility</p:attrName>
                                        </p:attrNameLst>
                                      </p:cBhvr>
                                      <p:to>
                                        <p:strVal val="visible"/>
                                      </p:to>
                                    </p:set>
                                    <p:animEffect transition="in" filter="box(in)">
                                      <p:cBhvr>
                                        <p:cTn id="118" dur="500"/>
                                        <p:tgtEl>
                                          <p:spTgt spid="17432"/>
                                        </p:tgtEl>
                                      </p:cBhvr>
                                    </p:animEffect>
                                  </p:childTnLst>
                                </p:cTn>
                              </p:par>
                            </p:childTnLst>
                          </p:cTn>
                        </p:par>
                        <p:par>
                          <p:cTn id="119" fill="hold" nodeType="afterGroup">
                            <p:stCondLst>
                              <p:cond delay="500"/>
                            </p:stCondLst>
                            <p:childTnLst>
                              <p:par>
                                <p:cTn id="120" presetID="9" presetClass="entr" presetSubtype="0" fill="hold" nodeType="after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dissolve">
                                      <p:cBhvr>
                                        <p:cTn id="122" dur="500"/>
                                        <p:tgtEl>
                                          <p:spTgt spid="4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9" presetClass="entr" presetSubtype="0" fill="hold" nodeType="clickEffect">
                                  <p:stCondLst>
                                    <p:cond delay="0"/>
                                  </p:stCondLst>
                                  <p:childTnLst>
                                    <p:set>
                                      <p:cBhvr>
                                        <p:cTn id="126" dur="1" fill="hold">
                                          <p:stCondLst>
                                            <p:cond delay="0"/>
                                          </p:stCondLst>
                                        </p:cTn>
                                        <p:tgtEl>
                                          <p:spTgt spid="17447"/>
                                        </p:tgtEl>
                                        <p:attrNameLst>
                                          <p:attrName>style.visibility</p:attrName>
                                        </p:attrNameLst>
                                      </p:cBhvr>
                                      <p:to>
                                        <p:strVal val="visible"/>
                                      </p:to>
                                    </p:set>
                                    <p:animEffect transition="in" filter="dissolve">
                                      <p:cBhvr>
                                        <p:cTn id="127" dur="500"/>
                                        <p:tgtEl>
                                          <p:spTgt spid="17447"/>
                                        </p:tgtEl>
                                      </p:cBhvr>
                                    </p:animEffect>
                                  </p:childTnLst>
                                </p:cTn>
                              </p:par>
                            </p:childTnLst>
                          </p:cTn>
                        </p:par>
                        <p:par>
                          <p:cTn id="128" fill="hold" nodeType="afterGroup">
                            <p:stCondLst>
                              <p:cond delay="500"/>
                            </p:stCondLst>
                            <p:childTnLst>
                              <p:par>
                                <p:cTn id="129" presetID="4" presetClass="entr" presetSubtype="16" fill="hold" nodeType="afterEffect">
                                  <p:stCondLst>
                                    <p:cond delay="0"/>
                                  </p:stCondLst>
                                  <p:childTnLst>
                                    <p:set>
                                      <p:cBhvr>
                                        <p:cTn id="130" dur="1" fill="hold">
                                          <p:stCondLst>
                                            <p:cond delay="0"/>
                                          </p:stCondLst>
                                        </p:cTn>
                                        <p:tgtEl>
                                          <p:spTgt spid="17433"/>
                                        </p:tgtEl>
                                        <p:attrNameLst>
                                          <p:attrName>style.visibility</p:attrName>
                                        </p:attrNameLst>
                                      </p:cBhvr>
                                      <p:to>
                                        <p:strVal val="visible"/>
                                      </p:to>
                                    </p:set>
                                    <p:animEffect transition="in" filter="box(in)">
                                      <p:cBhvr>
                                        <p:cTn id="131" dur="500"/>
                                        <p:tgtEl>
                                          <p:spTgt spid="17433"/>
                                        </p:tgtEl>
                                      </p:cBhvr>
                                    </p:animEffect>
                                  </p:childTnLst>
                                </p:cTn>
                              </p:par>
                              <p:par>
                                <p:cTn id="132" presetID="1" presetClass="entr" presetSubtype="0" fill="hold" grpId="0" nodeType="withEffect">
                                  <p:stCondLst>
                                    <p:cond delay="0"/>
                                  </p:stCondLst>
                                  <p:childTnLst>
                                    <p:set>
                                      <p:cBhvr>
                                        <p:cTn id="133" dur="1" fill="hold">
                                          <p:stCondLst>
                                            <p:cond delay="0"/>
                                          </p:stCondLst>
                                        </p:cTn>
                                        <p:tgtEl>
                                          <p:spTgt spid="9"/>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8"/>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4" presetClass="entr" presetSubtype="16" fill="hold" nodeType="clickEffect">
                                  <p:stCondLst>
                                    <p:cond delay="0"/>
                                  </p:stCondLst>
                                  <p:childTnLst>
                                    <p:set>
                                      <p:cBhvr>
                                        <p:cTn id="139" dur="1" fill="hold">
                                          <p:stCondLst>
                                            <p:cond delay="0"/>
                                          </p:stCondLst>
                                        </p:cTn>
                                        <p:tgtEl>
                                          <p:spTgt spid="17434"/>
                                        </p:tgtEl>
                                        <p:attrNameLst>
                                          <p:attrName>style.visibility</p:attrName>
                                        </p:attrNameLst>
                                      </p:cBhvr>
                                      <p:to>
                                        <p:strVal val="visible"/>
                                      </p:to>
                                    </p:set>
                                    <p:animEffect transition="in" filter="box(in)">
                                      <p:cBhvr>
                                        <p:cTn id="140" dur="500"/>
                                        <p:tgtEl>
                                          <p:spTgt spid="17434"/>
                                        </p:tgtEl>
                                      </p:cBhvr>
                                    </p:animEffect>
                                  </p:childTnLst>
                                </p:cTn>
                              </p:par>
                            </p:childTnLst>
                          </p:cTn>
                        </p:par>
                        <p:par>
                          <p:cTn id="141" fill="hold" nodeType="afterGroup">
                            <p:stCondLst>
                              <p:cond delay="500"/>
                            </p:stCondLst>
                            <p:childTnLst>
                              <p:par>
                                <p:cTn id="142" presetID="9" presetClass="entr" presetSubtype="0" fill="hold" nodeType="afterEffect">
                                  <p:stCondLst>
                                    <p:cond delay="0"/>
                                  </p:stCondLst>
                                  <p:childTnLst>
                                    <p:set>
                                      <p:cBhvr>
                                        <p:cTn id="143" dur="1" fill="hold">
                                          <p:stCondLst>
                                            <p:cond delay="0"/>
                                          </p:stCondLst>
                                        </p:cTn>
                                        <p:tgtEl>
                                          <p:spTgt spid="17435"/>
                                        </p:tgtEl>
                                        <p:attrNameLst>
                                          <p:attrName>style.visibility</p:attrName>
                                        </p:attrNameLst>
                                      </p:cBhvr>
                                      <p:to>
                                        <p:strVal val="visible"/>
                                      </p:to>
                                    </p:set>
                                    <p:animEffect transition="in" filter="dissolve">
                                      <p:cBhvr>
                                        <p:cTn id="144" dur="500"/>
                                        <p:tgtEl>
                                          <p:spTgt spid="17435"/>
                                        </p:tgtEl>
                                      </p:cBhvr>
                                    </p:animEffect>
                                  </p:childTnLst>
                                </p:cTn>
                              </p:par>
                              <p:par>
                                <p:cTn id="145" presetID="4" presetClass="entr" presetSubtype="16" fill="hold" nodeType="withEffect">
                                  <p:stCondLst>
                                    <p:cond delay="0"/>
                                  </p:stCondLst>
                                  <p:childTnLst>
                                    <p:set>
                                      <p:cBhvr>
                                        <p:cTn id="146" dur="1" fill="hold">
                                          <p:stCondLst>
                                            <p:cond delay="0"/>
                                          </p:stCondLst>
                                        </p:cTn>
                                        <p:tgtEl>
                                          <p:spTgt spid="17438"/>
                                        </p:tgtEl>
                                        <p:attrNameLst>
                                          <p:attrName>style.visibility</p:attrName>
                                        </p:attrNameLst>
                                      </p:cBhvr>
                                      <p:to>
                                        <p:strVal val="visible"/>
                                      </p:to>
                                    </p:set>
                                    <p:animEffect transition="in" filter="box(in)">
                                      <p:cBhvr>
                                        <p:cTn id="147" dur="500"/>
                                        <p:tgtEl>
                                          <p:spTgt spid="17438"/>
                                        </p:tgtEl>
                                      </p:cBhvr>
                                    </p:animEffect>
                                  </p:childTnLst>
                                </p:cTn>
                              </p:par>
                            </p:childTnLst>
                          </p:cTn>
                        </p:par>
                        <p:par>
                          <p:cTn id="148" fill="hold" nodeType="afterGroup">
                            <p:stCondLst>
                              <p:cond delay="1000"/>
                            </p:stCondLst>
                            <p:childTnLst>
                              <p:par>
                                <p:cTn id="149" presetID="9" presetClass="entr" presetSubtype="0" fill="hold" nodeType="afterEffect">
                                  <p:stCondLst>
                                    <p:cond delay="0"/>
                                  </p:stCondLst>
                                  <p:childTnLst>
                                    <p:set>
                                      <p:cBhvr>
                                        <p:cTn id="150" dur="1" fill="hold">
                                          <p:stCondLst>
                                            <p:cond delay="0"/>
                                          </p:stCondLst>
                                        </p:cTn>
                                        <p:tgtEl>
                                          <p:spTgt spid="17439"/>
                                        </p:tgtEl>
                                        <p:attrNameLst>
                                          <p:attrName>style.visibility</p:attrName>
                                        </p:attrNameLst>
                                      </p:cBhvr>
                                      <p:to>
                                        <p:strVal val="visible"/>
                                      </p:to>
                                    </p:set>
                                    <p:animEffect transition="in" filter="dissolve">
                                      <p:cBhvr>
                                        <p:cTn id="151" dur="500"/>
                                        <p:tgtEl>
                                          <p:spTgt spid="17439"/>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4" presetClass="entr" presetSubtype="16" fill="hold" nodeType="clickEffect">
                                  <p:stCondLst>
                                    <p:cond delay="0"/>
                                  </p:stCondLst>
                                  <p:childTnLst>
                                    <p:set>
                                      <p:cBhvr>
                                        <p:cTn id="155" dur="1" fill="hold">
                                          <p:stCondLst>
                                            <p:cond delay="0"/>
                                          </p:stCondLst>
                                        </p:cTn>
                                        <p:tgtEl>
                                          <p:spTgt spid="17440"/>
                                        </p:tgtEl>
                                        <p:attrNameLst>
                                          <p:attrName>style.visibility</p:attrName>
                                        </p:attrNameLst>
                                      </p:cBhvr>
                                      <p:to>
                                        <p:strVal val="visible"/>
                                      </p:to>
                                    </p:set>
                                    <p:animEffect transition="in" filter="box(in)">
                                      <p:cBhvr>
                                        <p:cTn id="156" dur="500"/>
                                        <p:tgtEl>
                                          <p:spTgt spid="17440"/>
                                        </p:tgtEl>
                                      </p:cBhvr>
                                    </p:animEffect>
                                  </p:childTnLst>
                                </p:cTn>
                              </p:par>
                            </p:childTnLst>
                          </p:cTn>
                        </p:par>
                        <p:par>
                          <p:cTn id="157" fill="hold" nodeType="afterGroup">
                            <p:stCondLst>
                              <p:cond delay="500"/>
                            </p:stCondLst>
                            <p:childTnLst>
                              <p:par>
                                <p:cTn id="158" presetID="9" presetClass="entr" presetSubtype="0" fill="hold" nodeType="afterEffect">
                                  <p:stCondLst>
                                    <p:cond delay="0"/>
                                  </p:stCondLst>
                                  <p:childTnLst>
                                    <p:set>
                                      <p:cBhvr>
                                        <p:cTn id="159" dur="1" fill="hold">
                                          <p:stCondLst>
                                            <p:cond delay="0"/>
                                          </p:stCondLst>
                                        </p:cTn>
                                        <p:tgtEl>
                                          <p:spTgt spid="17441"/>
                                        </p:tgtEl>
                                        <p:attrNameLst>
                                          <p:attrName>style.visibility</p:attrName>
                                        </p:attrNameLst>
                                      </p:cBhvr>
                                      <p:to>
                                        <p:strVal val="visible"/>
                                      </p:to>
                                    </p:set>
                                    <p:animEffect transition="in" filter="dissolve">
                                      <p:cBhvr>
                                        <p:cTn id="160" dur="500"/>
                                        <p:tgtEl>
                                          <p:spTgt spid="17441"/>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P spid="17413" grpId="0" animBg="1"/>
      <p:bldP spid="17416" grpId="0" animBg="1"/>
      <p:bldP spid="17417" grpId="0" animBg="1"/>
      <p:bldP spid="17421" grpId="0" animBg="1"/>
      <p:bldP spid="17422" grpId="0" animBg="1"/>
      <p:bldP spid="17427" grpId="0" animBg="1"/>
      <p:bldP spid="17442" grpId="0"/>
      <p:bldP spid="17443" grpId="0"/>
      <p:bldP spid="2" grpId="0"/>
      <p:bldP spid="8" grpId="0" animBg="1"/>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E02D5C30-6433-45B5-9BE6-4C488533A976}"/>
              </a:ext>
            </a:extLst>
          </p:cNvPr>
          <p:cNvSpPr txBox="1">
            <a:spLocks noChangeArrowheads="1"/>
          </p:cNvSpPr>
          <p:nvPr/>
        </p:nvSpPr>
        <p:spPr bwMode="auto">
          <a:xfrm>
            <a:off x="338138" y="3733800"/>
            <a:ext cx="8691562" cy="299720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30000"/>
              </a:spcBef>
            </a:pPr>
            <a:r>
              <a:rPr lang="en-US" sz="3200" dirty="0"/>
              <a:t>Remember we made several simplifications:</a:t>
            </a:r>
          </a:p>
          <a:p>
            <a:pPr>
              <a:spcBef>
                <a:spcPct val="30000"/>
              </a:spcBef>
              <a:buFontTx/>
              <a:buChar char="•"/>
            </a:pPr>
            <a:r>
              <a:rPr lang="en-US" sz="3200" dirty="0"/>
              <a:t>Interactions beyond  nearest neighbors are not included</a:t>
            </a:r>
          </a:p>
          <a:p>
            <a:pPr>
              <a:spcBef>
                <a:spcPct val="30000"/>
              </a:spcBef>
              <a:buFontTx/>
              <a:buChar char="•"/>
            </a:pPr>
            <a:r>
              <a:rPr lang="en-US" sz="3200" dirty="0"/>
              <a:t>Assumed harmonic potential</a:t>
            </a:r>
          </a:p>
          <a:p>
            <a:pPr>
              <a:spcBef>
                <a:spcPct val="30000"/>
              </a:spcBef>
              <a:buFontTx/>
              <a:buChar char="•"/>
            </a:pPr>
            <a:r>
              <a:rPr lang="en-US" sz="3200" dirty="0"/>
              <a:t>Ignored electron-phonon coupling</a:t>
            </a:r>
          </a:p>
        </p:txBody>
      </p:sp>
      <p:pic>
        <p:nvPicPr>
          <p:cNvPr id="9" name="Picture 2">
            <a:extLst>
              <a:ext uri="{FF2B5EF4-FFF2-40B4-BE49-F238E27FC236}">
                <a16:creationId xmlns:a16="http://schemas.microsoft.com/office/drawing/2014/main" id="{0011F344-41F0-4D9C-B227-FC9DC3955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972050"/>
            <a:ext cx="18669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2">
            <a:extLst>
              <a:ext uri="{FF2B5EF4-FFF2-40B4-BE49-F238E27FC236}">
                <a16:creationId xmlns:a16="http://schemas.microsoft.com/office/drawing/2014/main" id="{C431BDC4-DECE-4EAA-8B9D-07B6ABE52045}"/>
              </a:ext>
            </a:extLst>
          </p:cNvPr>
          <p:cNvSpPr txBox="1">
            <a:spLocks noChangeArrowheads="1"/>
          </p:cNvSpPr>
          <p:nvPr/>
        </p:nvSpPr>
        <p:spPr bwMode="auto">
          <a:xfrm>
            <a:off x="1" y="4763"/>
            <a:ext cx="282125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200" dirty="0">
                <a:solidFill>
                  <a:schemeClr val="accent2"/>
                </a:solidFill>
              </a:rPr>
              <a:t>Real Phonon Spectra Might Look Slightly Different</a:t>
            </a:r>
          </a:p>
          <a:p>
            <a:pPr algn="ctr"/>
            <a:r>
              <a:rPr lang="en-US" sz="2400" b="1" dirty="0">
                <a:solidFill>
                  <a:srgbClr val="FF0000"/>
                </a:solidFill>
              </a:rPr>
              <a:t>What are some differences?</a:t>
            </a:r>
          </a:p>
        </p:txBody>
      </p:sp>
      <p:pic>
        <p:nvPicPr>
          <p:cNvPr id="14" name="Picture 13">
            <a:extLst>
              <a:ext uri="{FF2B5EF4-FFF2-40B4-BE49-F238E27FC236}">
                <a16:creationId xmlns:a16="http://schemas.microsoft.com/office/drawing/2014/main" id="{6E9833DF-0289-4760-B518-793FB727F272}"/>
              </a:ext>
            </a:extLst>
          </p:cNvPr>
          <p:cNvPicPr>
            <a:picLocks noChangeAspect="1"/>
          </p:cNvPicPr>
          <p:nvPr/>
        </p:nvPicPr>
        <p:blipFill>
          <a:blip r:embed="rId4"/>
          <a:stretch>
            <a:fillRect/>
          </a:stretch>
        </p:blipFill>
        <p:spPr>
          <a:xfrm>
            <a:off x="2762250" y="143727"/>
            <a:ext cx="6267450" cy="3267075"/>
          </a:xfrm>
          <a:prstGeom prst="rect">
            <a:avLst/>
          </a:prstGeom>
        </p:spPr>
      </p:pic>
      <p:sp>
        <p:nvSpPr>
          <p:cNvPr id="10" name="Rectangle 9">
            <a:extLst>
              <a:ext uri="{FF2B5EF4-FFF2-40B4-BE49-F238E27FC236}">
                <a16:creationId xmlns:a16="http://schemas.microsoft.com/office/drawing/2014/main" id="{E7AEC5FA-6D6D-4B1D-AD09-65A88AE689A3}"/>
              </a:ext>
            </a:extLst>
          </p:cNvPr>
          <p:cNvSpPr/>
          <p:nvPr/>
        </p:nvSpPr>
        <p:spPr>
          <a:xfrm>
            <a:off x="-43617" y="2782422"/>
            <a:ext cx="2908494" cy="954107"/>
          </a:xfrm>
          <a:prstGeom prst="rect">
            <a:avLst/>
          </a:prstGeom>
        </p:spPr>
        <p:txBody>
          <a:bodyPr wrap="square">
            <a:spAutoFit/>
          </a:bodyPr>
          <a:lstStyle/>
          <a:p>
            <a:pPr algn="ctr"/>
            <a:r>
              <a:rPr lang="en-US" sz="2800" b="1" dirty="0">
                <a:solidFill>
                  <a:srgbClr val="00B050"/>
                </a:solidFill>
              </a:rPr>
              <a:t>Why might they be different?</a:t>
            </a:r>
          </a:p>
        </p:txBody>
      </p:sp>
      <p:sp>
        <p:nvSpPr>
          <p:cNvPr id="15" name="TextBox 14">
            <a:extLst>
              <a:ext uri="{FF2B5EF4-FFF2-40B4-BE49-F238E27FC236}">
                <a16:creationId xmlns:a16="http://schemas.microsoft.com/office/drawing/2014/main" id="{1B1F7EC1-AA89-4D76-967B-B44679717596}"/>
              </a:ext>
            </a:extLst>
          </p:cNvPr>
          <p:cNvSpPr txBox="1"/>
          <p:nvPr/>
        </p:nvSpPr>
        <p:spPr>
          <a:xfrm>
            <a:off x="3886200" y="2772076"/>
            <a:ext cx="5143500" cy="369332"/>
          </a:xfrm>
          <a:prstGeom prst="rect">
            <a:avLst/>
          </a:prstGeom>
          <a:noFill/>
        </p:spPr>
        <p:txBody>
          <a:bodyPr wrap="square" rtlCol="0">
            <a:spAutoFit/>
          </a:bodyPr>
          <a:lstStyle/>
          <a:p>
            <a:r>
              <a:rPr lang="en-US" dirty="0" err="1"/>
              <a:t>fcc</a:t>
            </a:r>
            <a:r>
              <a:rPr lang="en-US" dirty="0"/>
              <a:t>		bcc		</a:t>
            </a:r>
            <a:r>
              <a:rPr lang="en-US" dirty="0" err="1"/>
              <a:t>fcc</a:t>
            </a:r>
            <a:r>
              <a:rPr lang="en-US" dirty="0"/>
              <a:t>, 2 atoms</a:t>
            </a:r>
          </a:p>
        </p:txBody>
      </p:sp>
    </p:spTree>
    <p:extLst>
      <p:ext uri="{BB962C8B-B14F-4D97-AF65-F5344CB8AC3E}">
        <p14:creationId xmlns:p14="http://schemas.microsoft.com/office/powerpoint/2010/main" val="385009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5" descr="adiatom">
            <a:extLst>
              <a:ext uri="{FF2B5EF4-FFF2-40B4-BE49-F238E27FC236}">
                <a16:creationId xmlns:a16="http://schemas.microsoft.com/office/drawing/2014/main" id="{3FAB9B84-EF99-4F9E-B97D-1572595D5B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5210175"/>
            <a:ext cx="727233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39" name="Picture 2">
            <a:extLst>
              <a:ext uri="{FF2B5EF4-FFF2-40B4-BE49-F238E27FC236}">
                <a16:creationId xmlns:a16="http://schemas.microsoft.com/office/drawing/2014/main" id="{4734468F-23D0-4E22-9022-58BCCC493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65475"/>
            <a:ext cx="2362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140" name="Rectangle 2">
            <a:extLst>
              <a:ext uri="{FF2B5EF4-FFF2-40B4-BE49-F238E27FC236}">
                <a16:creationId xmlns:a16="http://schemas.microsoft.com/office/drawing/2014/main" id="{106D3DB6-0C9C-4E9E-927D-7D4E54D3EE5E}"/>
              </a:ext>
            </a:extLst>
          </p:cNvPr>
          <p:cNvSpPr txBox="1">
            <a:spLocks noChangeArrowheads="1"/>
          </p:cNvSpPr>
          <p:nvPr/>
        </p:nvSpPr>
        <p:spPr bwMode="auto">
          <a:xfrm>
            <a:off x="568325" y="3746500"/>
            <a:ext cx="821848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t>Transverse </a:t>
            </a:r>
            <a:r>
              <a:rPr lang="en-US" altLang="en-US" dirty="0">
                <a:solidFill>
                  <a:srgbClr val="0070C0"/>
                </a:solidFill>
              </a:rPr>
              <a:t>acoustic</a:t>
            </a:r>
            <a:r>
              <a:rPr lang="en-US" altLang="en-US" dirty="0"/>
              <a:t> mode for </a:t>
            </a:r>
            <a:br>
              <a:rPr lang="tr-TR" altLang="en-US" dirty="0"/>
            </a:br>
            <a:r>
              <a:rPr lang="en-US" altLang="en-US" dirty="0"/>
              <a:t>diatomic chain </a:t>
            </a:r>
          </a:p>
        </p:txBody>
      </p:sp>
      <p:cxnSp>
        <p:nvCxnSpPr>
          <p:cNvPr id="8" name="Straight Arrow Connector 7">
            <a:extLst>
              <a:ext uri="{FF2B5EF4-FFF2-40B4-BE49-F238E27FC236}">
                <a16:creationId xmlns:a16="http://schemas.microsoft.com/office/drawing/2014/main" id="{91123235-80AF-4168-A66C-A90E74176EC6}"/>
              </a:ext>
            </a:extLst>
          </p:cNvPr>
          <p:cNvCxnSpPr/>
          <p:nvPr/>
        </p:nvCxnSpPr>
        <p:spPr>
          <a:xfrm flipH="1" flipV="1">
            <a:off x="1181100" y="4648200"/>
            <a:ext cx="9525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9142" name="TextBox 12">
            <a:extLst>
              <a:ext uri="{FF2B5EF4-FFF2-40B4-BE49-F238E27FC236}">
                <a16:creationId xmlns:a16="http://schemas.microsoft.com/office/drawing/2014/main" id="{F6980450-32C7-49EB-B5A4-6494EB007D06}"/>
              </a:ext>
            </a:extLst>
          </p:cNvPr>
          <p:cNvSpPr txBox="1">
            <a:spLocks noChangeArrowheads="1"/>
          </p:cNvSpPr>
          <p:nvPr/>
        </p:nvSpPr>
        <p:spPr bwMode="auto">
          <a:xfrm>
            <a:off x="7119938" y="4449763"/>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t>A/B=1</a:t>
            </a:r>
          </a:p>
        </p:txBody>
      </p:sp>
      <p:graphicFrame>
        <p:nvGraphicFramePr>
          <p:cNvPr id="219143" name="Object 66">
            <a:extLst>
              <a:ext uri="{FF2B5EF4-FFF2-40B4-BE49-F238E27FC236}">
                <a16:creationId xmlns:a16="http://schemas.microsoft.com/office/drawing/2014/main" id="{7F5BEC88-E5C2-4EDD-B4F5-80D604A95D59}"/>
              </a:ext>
            </a:extLst>
          </p:cNvPr>
          <p:cNvGraphicFramePr>
            <a:graphicFrameLocks noChangeAspect="1"/>
          </p:cNvGraphicFramePr>
          <p:nvPr/>
        </p:nvGraphicFramePr>
        <p:xfrm>
          <a:off x="2487613" y="6272213"/>
          <a:ext cx="2195512" cy="444500"/>
        </p:xfrm>
        <a:graphic>
          <a:graphicData uri="http://schemas.openxmlformats.org/presentationml/2006/ole">
            <mc:AlternateContent xmlns:mc="http://schemas.openxmlformats.org/markup-compatibility/2006">
              <mc:Choice xmlns:v="urn:schemas-microsoft-com:vml" Requires="v">
                <p:oleObj name="Equation" r:id="rId5" imgW="1384300" imgH="279400" progId="Equation.3">
                  <p:embed/>
                </p:oleObj>
              </mc:Choice>
              <mc:Fallback>
                <p:oleObj name="Equation" r:id="rId5" imgW="1384300" imgH="279400" progId="Equation.3">
                  <p:embed/>
                  <p:pic>
                    <p:nvPicPr>
                      <p:cNvPr id="219143" name="Object 66">
                        <a:extLst>
                          <a:ext uri="{FF2B5EF4-FFF2-40B4-BE49-F238E27FC236}">
                            <a16:creationId xmlns:a16="http://schemas.microsoft.com/office/drawing/2014/main" id="{7F5BEC88-E5C2-4EDD-B4F5-80D604A95D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7613" y="6272213"/>
                        <a:ext cx="21955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9144" name="Object 70">
            <a:extLst>
              <a:ext uri="{FF2B5EF4-FFF2-40B4-BE49-F238E27FC236}">
                <a16:creationId xmlns:a16="http://schemas.microsoft.com/office/drawing/2014/main" id="{95FBD3CA-2EB1-46E7-BE3E-F7CD80FE6206}"/>
              </a:ext>
            </a:extLst>
          </p:cNvPr>
          <p:cNvGraphicFramePr>
            <a:graphicFrameLocks noChangeAspect="1"/>
          </p:cNvGraphicFramePr>
          <p:nvPr/>
        </p:nvGraphicFramePr>
        <p:xfrm>
          <a:off x="5356225" y="6232525"/>
          <a:ext cx="2949575" cy="469900"/>
        </p:xfrm>
        <a:graphic>
          <a:graphicData uri="http://schemas.openxmlformats.org/presentationml/2006/ole">
            <mc:AlternateContent xmlns:mc="http://schemas.openxmlformats.org/markup-compatibility/2006">
              <mc:Choice xmlns:v="urn:schemas-microsoft-com:vml" Requires="v">
                <p:oleObj name="Equation" r:id="rId7" imgW="1752600" imgH="279400" progId="Equation.3">
                  <p:embed/>
                </p:oleObj>
              </mc:Choice>
              <mc:Fallback>
                <p:oleObj name="Equation" r:id="rId7" imgW="1752600" imgH="279400" progId="Equation.3">
                  <p:embed/>
                  <p:pic>
                    <p:nvPicPr>
                      <p:cNvPr id="219144" name="Object 70">
                        <a:extLst>
                          <a:ext uri="{FF2B5EF4-FFF2-40B4-BE49-F238E27FC236}">
                            <a16:creationId xmlns:a16="http://schemas.microsoft.com/office/drawing/2014/main" id="{95FBD3CA-2EB1-46E7-BE3E-F7CD80FE62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6225" y="6232525"/>
                        <a:ext cx="2949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a:extLst>
              <a:ext uri="{FF2B5EF4-FFF2-40B4-BE49-F238E27FC236}">
                <a16:creationId xmlns:a16="http://schemas.microsoft.com/office/drawing/2014/main" id="{C5D6BDEC-1C61-4D4B-A0BC-446A174D8351}"/>
              </a:ext>
            </a:extLst>
          </p:cNvPr>
          <p:cNvSpPr txBox="1">
            <a:spLocks noChangeArrowheads="1"/>
          </p:cNvSpPr>
          <p:nvPr/>
        </p:nvSpPr>
        <p:spPr bwMode="auto">
          <a:xfrm>
            <a:off x="-80168" y="535781"/>
            <a:ext cx="2514600" cy="55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t>Technically longitudinal only in 1D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5" descr="adiatom">
            <a:extLst>
              <a:ext uri="{FF2B5EF4-FFF2-40B4-BE49-F238E27FC236}">
                <a16:creationId xmlns:a16="http://schemas.microsoft.com/office/drawing/2014/main" id="{7C505188-7B7C-4B6D-973C-13ED5CBF698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5210175"/>
            <a:ext cx="727233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5" descr="opt1">
            <a:extLst>
              <a:ext uri="{FF2B5EF4-FFF2-40B4-BE49-F238E27FC236}">
                <a16:creationId xmlns:a16="http://schemas.microsoft.com/office/drawing/2014/main" id="{F7692B0C-EC36-4140-9CDD-B0B136C649F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52400"/>
            <a:ext cx="3960812"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18" name="Rectangle 2">
            <a:extLst>
              <a:ext uri="{FF2B5EF4-FFF2-40B4-BE49-F238E27FC236}">
                <a16:creationId xmlns:a16="http://schemas.microsoft.com/office/drawing/2014/main" id="{2F7558C9-38CE-49F4-8797-DF1AED2E4034}"/>
              </a:ext>
            </a:extLst>
          </p:cNvPr>
          <p:cNvSpPr>
            <a:spLocks noGrp="1" noChangeArrowheads="1"/>
          </p:cNvSpPr>
          <p:nvPr>
            <p:ph type="title"/>
          </p:nvPr>
        </p:nvSpPr>
        <p:spPr>
          <a:xfrm>
            <a:off x="2384425" y="50800"/>
            <a:ext cx="5675313" cy="969963"/>
          </a:xfrm>
        </p:spPr>
        <p:txBody>
          <a:bodyPr>
            <a:normAutofit fontScale="90000"/>
          </a:bodyPr>
          <a:lstStyle/>
          <a:p>
            <a:pPr fontAlgn="auto">
              <a:spcAft>
                <a:spcPts val="0"/>
              </a:spcAft>
              <a:defRPr/>
            </a:pPr>
            <a:r>
              <a:rPr lang="en-US" sz="3600" dirty="0"/>
              <a:t>Transverse </a:t>
            </a:r>
            <a:r>
              <a:rPr lang="en-US" sz="3600" dirty="0">
                <a:solidFill>
                  <a:srgbClr val="0070C0"/>
                </a:solidFill>
              </a:rPr>
              <a:t>optical</a:t>
            </a:r>
            <a:r>
              <a:rPr lang="en-US" sz="3600" dirty="0"/>
              <a:t> mode for </a:t>
            </a:r>
            <a:br>
              <a:rPr lang="tr-TR" sz="3600" dirty="0"/>
            </a:br>
            <a:r>
              <a:rPr lang="en-US" sz="3600" dirty="0"/>
              <a:t>diatomic chain </a:t>
            </a:r>
          </a:p>
        </p:txBody>
      </p:sp>
      <p:pic>
        <p:nvPicPr>
          <p:cNvPr id="221189" name="Picture 2">
            <a:extLst>
              <a:ext uri="{FF2B5EF4-FFF2-40B4-BE49-F238E27FC236}">
                <a16:creationId xmlns:a16="http://schemas.microsoft.com/office/drawing/2014/main" id="{8EC2F475-598D-4287-AF16-15A16E949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65475"/>
            <a:ext cx="2362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90" name="Rectangle 2">
            <a:extLst>
              <a:ext uri="{FF2B5EF4-FFF2-40B4-BE49-F238E27FC236}">
                <a16:creationId xmlns:a16="http://schemas.microsoft.com/office/drawing/2014/main" id="{E5A9B6FD-1600-4F20-832C-F3B437FCBC54}"/>
              </a:ext>
            </a:extLst>
          </p:cNvPr>
          <p:cNvSpPr txBox="1">
            <a:spLocks noChangeArrowheads="1"/>
          </p:cNvSpPr>
          <p:nvPr/>
        </p:nvSpPr>
        <p:spPr bwMode="auto">
          <a:xfrm>
            <a:off x="568325" y="3746500"/>
            <a:ext cx="821848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t>Transverse </a:t>
            </a:r>
            <a:r>
              <a:rPr lang="en-US" altLang="en-US">
                <a:solidFill>
                  <a:srgbClr val="0070C0"/>
                </a:solidFill>
              </a:rPr>
              <a:t>acoustic</a:t>
            </a:r>
            <a:r>
              <a:rPr lang="en-US" altLang="en-US"/>
              <a:t> mode for </a:t>
            </a:r>
            <a:br>
              <a:rPr lang="tr-TR" altLang="en-US"/>
            </a:br>
            <a:r>
              <a:rPr lang="en-US" altLang="en-US"/>
              <a:t>diatomic chain </a:t>
            </a:r>
          </a:p>
        </p:txBody>
      </p:sp>
      <p:cxnSp>
        <p:nvCxnSpPr>
          <p:cNvPr id="3" name="Straight Arrow Connector 2">
            <a:extLst>
              <a:ext uri="{FF2B5EF4-FFF2-40B4-BE49-F238E27FC236}">
                <a16:creationId xmlns:a16="http://schemas.microsoft.com/office/drawing/2014/main" id="{3EFD2793-3C53-4896-80C8-B8A8B41B8FA8}"/>
              </a:ext>
            </a:extLst>
          </p:cNvPr>
          <p:cNvCxnSpPr/>
          <p:nvPr/>
        </p:nvCxnSpPr>
        <p:spPr>
          <a:xfrm flipH="1">
            <a:off x="1181100" y="2209800"/>
            <a:ext cx="9525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7260677-90EB-41AC-846D-9969F62BFC53}"/>
              </a:ext>
            </a:extLst>
          </p:cNvPr>
          <p:cNvCxnSpPr/>
          <p:nvPr/>
        </p:nvCxnSpPr>
        <p:spPr>
          <a:xfrm flipH="1" flipV="1">
            <a:off x="1181100" y="4648200"/>
            <a:ext cx="9525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390202B-F1A6-4CFA-8985-3BA0D0142D3E}"/>
              </a:ext>
            </a:extLst>
          </p:cNvPr>
          <p:cNvSpPr txBox="1">
            <a:spLocks noChangeArrowheads="1"/>
          </p:cNvSpPr>
          <p:nvPr/>
        </p:nvSpPr>
        <p:spPr bwMode="auto">
          <a:xfrm>
            <a:off x="6796088" y="990600"/>
            <a:ext cx="20986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dirty="0"/>
              <a:t>Amplitudes</a:t>
            </a:r>
          </a:p>
          <a:p>
            <a:pPr algn="ctr">
              <a:spcBef>
                <a:spcPct val="0"/>
              </a:spcBef>
              <a:buFontTx/>
              <a:buNone/>
            </a:pPr>
            <a:r>
              <a:rPr lang="en-US" altLang="en-US" sz="2800" dirty="0"/>
              <a:t>of different atoms</a:t>
            </a:r>
          </a:p>
          <a:p>
            <a:pPr algn="ctr">
              <a:spcBef>
                <a:spcPct val="0"/>
              </a:spcBef>
              <a:buFontTx/>
              <a:buNone/>
            </a:pPr>
            <a:r>
              <a:rPr lang="en-US" altLang="en-US" sz="2800" dirty="0"/>
              <a:t>A/B=-m/M</a:t>
            </a:r>
          </a:p>
        </p:txBody>
      </p:sp>
      <p:sp>
        <p:nvSpPr>
          <p:cNvPr id="221194" name="TextBox 12">
            <a:extLst>
              <a:ext uri="{FF2B5EF4-FFF2-40B4-BE49-F238E27FC236}">
                <a16:creationId xmlns:a16="http://schemas.microsoft.com/office/drawing/2014/main" id="{69C8E970-ABEB-45C2-B595-BD70E0571141}"/>
              </a:ext>
            </a:extLst>
          </p:cNvPr>
          <p:cNvSpPr txBox="1">
            <a:spLocks noChangeArrowheads="1"/>
          </p:cNvSpPr>
          <p:nvPr/>
        </p:nvSpPr>
        <p:spPr bwMode="auto">
          <a:xfrm>
            <a:off x="7119938" y="4449763"/>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t>A/B=1</a:t>
            </a:r>
          </a:p>
        </p:txBody>
      </p:sp>
      <p:graphicFrame>
        <p:nvGraphicFramePr>
          <p:cNvPr id="221195" name="Object 66">
            <a:extLst>
              <a:ext uri="{FF2B5EF4-FFF2-40B4-BE49-F238E27FC236}">
                <a16:creationId xmlns:a16="http://schemas.microsoft.com/office/drawing/2014/main" id="{444F6E79-5D6B-4674-9F21-C5CA68DA4798}"/>
              </a:ext>
            </a:extLst>
          </p:cNvPr>
          <p:cNvGraphicFramePr>
            <a:graphicFrameLocks noChangeAspect="1"/>
          </p:cNvGraphicFramePr>
          <p:nvPr/>
        </p:nvGraphicFramePr>
        <p:xfrm>
          <a:off x="2487613" y="6272213"/>
          <a:ext cx="2195512" cy="444500"/>
        </p:xfrm>
        <a:graphic>
          <a:graphicData uri="http://schemas.openxmlformats.org/presentationml/2006/ole">
            <mc:AlternateContent xmlns:mc="http://schemas.openxmlformats.org/markup-compatibility/2006">
              <mc:Choice xmlns:v="urn:schemas-microsoft-com:vml" Requires="v">
                <p:oleObj name="Equation" r:id="rId6" imgW="1384300" imgH="279400" progId="Equation.3">
                  <p:embed/>
                </p:oleObj>
              </mc:Choice>
              <mc:Fallback>
                <p:oleObj name="Equation" r:id="rId6" imgW="1384300" imgH="279400" progId="Equation.3">
                  <p:embed/>
                  <p:pic>
                    <p:nvPicPr>
                      <p:cNvPr id="221195" name="Object 66">
                        <a:extLst>
                          <a:ext uri="{FF2B5EF4-FFF2-40B4-BE49-F238E27FC236}">
                            <a16:creationId xmlns:a16="http://schemas.microsoft.com/office/drawing/2014/main" id="{444F6E79-5D6B-4674-9F21-C5CA68DA47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7613" y="6272213"/>
                        <a:ext cx="21955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1196" name="Object 70">
            <a:extLst>
              <a:ext uri="{FF2B5EF4-FFF2-40B4-BE49-F238E27FC236}">
                <a16:creationId xmlns:a16="http://schemas.microsoft.com/office/drawing/2014/main" id="{DAEE9008-E13C-4C84-870A-C3140F42D3E9}"/>
              </a:ext>
            </a:extLst>
          </p:cNvPr>
          <p:cNvGraphicFramePr>
            <a:graphicFrameLocks noChangeAspect="1"/>
          </p:cNvGraphicFramePr>
          <p:nvPr/>
        </p:nvGraphicFramePr>
        <p:xfrm>
          <a:off x="5356225" y="6232525"/>
          <a:ext cx="2949575" cy="469900"/>
        </p:xfrm>
        <a:graphic>
          <a:graphicData uri="http://schemas.openxmlformats.org/presentationml/2006/ole">
            <mc:AlternateContent xmlns:mc="http://schemas.openxmlformats.org/markup-compatibility/2006">
              <mc:Choice xmlns:v="urn:schemas-microsoft-com:vml" Requires="v">
                <p:oleObj name="Equation" r:id="rId8" imgW="1752600" imgH="279400" progId="Equation.3">
                  <p:embed/>
                </p:oleObj>
              </mc:Choice>
              <mc:Fallback>
                <p:oleObj name="Equation" r:id="rId8" imgW="1752600" imgH="279400" progId="Equation.3">
                  <p:embed/>
                  <p:pic>
                    <p:nvPicPr>
                      <p:cNvPr id="221196" name="Object 70">
                        <a:extLst>
                          <a:ext uri="{FF2B5EF4-FFF2-40B4-BE49-F238E27FC236}">
                            <a16:creationId xmlns:a16="http://schemas.microsoft.com/office/drawing/2014/main" id="{DAEE9008-E13C-4C84-870A-C3140F42D3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6225" y="6232525"/>
                        <a:ext cx="2949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2">
            <a:extLst>
              <a:ext uri="{FF2B5EF4-FFF2-40B4-BE49-F238E27FC236}">
                <a16:creationId xmlns:a16="http://schemas.microsoft.com/office/drawing/2014/main" id="{D5FD4499-099B-4D61-B3C6-910E823DAEE5}"/>
              </a:ext>
            </a:extLst>
          </p:cNvPr>
          <p:cNvSpPr txBox="1">
            <a:spLocks noChangeArrowheads="1"/>
          </p:cNvSpPr>
          <p:nvPr/>
        </p:nvSpPr>
        <p:spPr bwMode="auto">
          <a:xfrm>
            <a:off x="-80168" y="535781"/>
            <a:ext cx="2514600" cy="55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t>Technically longitudinal only in 1D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5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CA2F3349-9B47-4C19-9A26-DF594FCF9F59}"/>
              </a:ext>
            </a:extLst>
          </p:cNvPr>
          <p:cNvSpPr>
            <a:spLocks noGrp="1" noChangeArrowheads="1"/>
          </p:cNvSpPr>
          <p:nvPr>
            <p:ph type="title"/>
          </p:nvPr>
        </p:nvSpPr>
        <p:spPr>
          <a:xfrm>
            <a:off x="271463" y="152400"/>
            <a:ext cx="8567737" cy="914400"/>
          </a:xfrm>
        </p:spPr>
        <p:txBody>
          <a:bodyPr/>
          <a:lstStyle/>
          <a:p>
            <a:r>
              <a:rPr lang="en-US" altLang="en-US" sz="3200">
                <a:solidFill>
                  <a:srgbClr val="FF9900"/>
                </a:solidFill>
              </a:rPr>
              <a:t>Longitudinal Eigenmodes in 1D</a:t>
            </a:r>
            <a:endParaRPr lang="en-US" altLang="en-US" sz="3200" b="1">
              <a:solidFill>
                <a:srgbClr val="FF0000"/>
              </a:solidFill>
            </a:endParaRPr>
          </a:p>
        </p:txBody>
      </p:sp>
      <p:pic>
        <p:nvPicPr>
          <p:cNvPr id="225283" name="Picture 7" descr="M1M2_opt">
            <a:extLst>
              <a:ext uri="{FF2B5EF4-FFF2-40B4-BE49-F238E27FC236}">
                <a16:creationId xmlns:a16="http://schemas.microsoft.com/office/drawing/2014/main" id="{F148E4CD-3A76-419B-B4D3-F1EAF8D1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1013"/>
            <a:ext cx="893445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0" name="Text Box 8">
            <a:extLst>
              <a:ext uri="{FF2B5EF4-FFF2-40B4-BE49-F238E27FC236}">
                <a16:creationId xmlns:a16="http://schemas.microsoft.com/office/drawing/2014/main" id="{F50B7E85-431F-4D1E-99C5-14A658BF1FAF}"/>
              </a:ext>
            </a:extLst>
          </p:cNvPr>
          <p:cNvSpPr txBox="1">
            <a:spLocks noChangeArrowheads="1"/>
          </p:cNvSpPr>
          <p:nvPr/>
        </p:nvSpPr>
        <p:spPr bwMode="auto">
          <a:xfrm>
            <a:off x="4572000" y="3581400"/>
            <a:ext cx="436245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a:solidFill>
                  <a:srgbClr val="FF6600"/>
                </a:solidFill>
                <a:latin typeface="Times New Roman" panose="02020603050405020304" pitchFamily="18" charset="0"/>
              </a:rPr>
              <a:t>Optical Mode:</a:t>
            </a:r>
            <a:r>
              <a:rPr lang="en-US" altLang="en-US">
                <a:latin typeface="Times New Roman" panose="02020603050405020304" pitchFamily="18" charset="0"/>
              </a:rPr>
              <a:t> These atoms, </a:t>
            </a:r>
            <a:r>
              <a:rPr lang="en-US" altLang="en-US">
                <a:solidFill>
                  <a:srgbClr val="FF0000"/>
                </a:solidFill>
                <a:latin typeface="Times New Roman" panose="02020603050405020304" pitchFamily="18" charset="0"/>
              </a:rPr>
              <a:t>if oppositely charged</a:t>
            </a:r>
            <a:r>
              <a:rPr lang="en-US" altLang="en-US">
                <a:latin typeface="Times New Roman" panose="02020603050405020304" pitchFamily="18" charset="0"/>
              </a:rPr>
              <a:t>, would form an oscillating dipole which would couple to optical fields with </a:t>
            </a:r>
            <a:r>
              <a:rPr lang="el-GR" altLang="en-US">
                <a:latin typeface="Times New Roman" panose="02020603050405020304" pitchFamily="18" charset="0"/>
              </a:rPr>
              <a:t>λ</a:t>
            </a:r>
            <a:r>
              <a:rPr lang="en-US" altLang="en-US">
                <a:latin typeface="Times New Roman" panose="02020603050405020304" pitchFamily="18" charset="0"/>
              </a:rPr>
              <a:t>~a </a:t>
            </a:r>
          </a:p>
        </p:txBody>
      </p:sp>
      <p:pic>
        <p:nvPicPr>
          <p:cNvPr id="225285" name="Picture 2">
            <a:extLst>
              <a:ext uri="{FF2B5EF4-FFF2-40B4-BE49-F238E27FC236}">
                <a16:creationId xmlns:a16="http://schemas.microsoft.com/office/drawing/2014/main" id="{AC72668B-CDEE-455C-8C30-1C25CC050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3505200"/>
            <a:ext cx="43148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8">
            <a:extLst>
              <a:ext uri="{FF2B5EF4-FFF2-40B4-BE49-F238E27FC236}">
                <a16:creationId xmlns:a16="http://schemas.microsoft.com/office/drawing/2014/main" id="{29D79527-2029-4B6B-A9BB-52672D75C8B7}"/>
              </a:ext>
            </a:extLst>
          </p:cNvPr>
          <p:cNvSpPr txBox="1">
            <a:spLocks noChangeArrowheads="1"/>
          </p:cNvSpPr>
          <p:nvPr/>
        </p:nvSpPr>
        <p:spPr bwMode="auto">
          <a:xfrm>
            <a:off x="476250" y="1092200"/>
            <a:ext cx="80073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a:solidFill>
                  <a:srgbClr val="00B050"/>
                </a:solidFill>
                <a:latin typeface="Times New Roman" panose="02020603050405020304" pitchFamily="18" charset="0"/>
              </a:rPr>
              <a:t>What if the atoms were opposite charged?</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2280"/>
                                        </p:tgtEl>
                                        <p:attrNameLst>
                                          <p:attrName>style.visibility</p:attrName>
                                        </p:attrNameLst>
                                      </p:cBhvr>
                                      <p:to>
                                        <p:strVal val="visible"/>
                                      </p:to>
                                    </p:set>
                                    <p:animEffect transition="in" filter="checkerboard(across)">
                                      <p:cBhvr>
                                        <p:cTn id="12" dur="500"/>
                                        <p:tgtEl>
                                          <p:spTgt spid="182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a:extLst>
              <a:ext uri="{FF2B5EF4-FFF2-40B4-BE49-F238E27FC236}">
                <a16:creationId xmlns:a16="http://schemas.microsoft.com/office/drawing/2014/main" id="{2E5F47CB-0BD7-4D03-851C-6DA4347BB065}"/>
              </a:ext>
            </a:extLst>
          </p:cNvPr>
          <p:cNvSpPr>
            <a:spLocks noGrp="1" noChangeArrowheads="1"/>
          </p:cNvSpPr>
          <p:nvPr>
            <p:ph type="title"/>
          </p:nvPr>
        </p:nvSpPr>
        <p:spPr>
          <a:xfrm>
            <a:off x="457200" y="-152400"/>
            <a:ext cx="8229600" cy="1143000"/>
          </a:xfrm>
        </p:spPr>
        <p:txBody>
          <a:bodyPr/>
          <a:lstStyle/>
          <a:p>
            <a:r>
              <a:rPr lang="en-US" altLang="en-US"/>
              <a:t>Phonon Dispersion in 3D</a:t>
            </a:r>
          </a:p>
        </p:txBody>
      </p:sp>
      <p:sp>
        <p:nvSpPr>
          <p:cNvPr id="3" name="Content Placeholder 2">
            <a:extLst>
              <a:ext uri="{FF2B5EF4-FFF2-40B4-BE49-F238E27FC236}">
                <a16:creationId xmlns:a16="http://schemas.microsoft.com/office/drawing/2014/main" id="{0BC4738D-3A95-42D5-A7B2-332DD83BFC6D}"/>
              </a:ext>
            </a:extLst>
          </p:cNvPr>
          <p:cNvSpPr>
            <a:spLocks noGrp="1"/>
          </p:cNvSpPr>
          <p:nvPr>
            <p:ph idx="1"/>
          </p:nvPr>
        </p:nvSpPr>
        <p:spPr>
          <a:xfrm>
            <a:off x="3235325" y="1219200"/>
            <a:ext cx="5756275" cy="2438400"/>
          </a:xfrm>
        </p:spPr>
        <p:txBody>
          <a:bodyPr>
            <a:normAutofit/>
          </a:bodyPr>
          <a:lstStyle/>
          <a:p>
            <a:pPr>
              <a:defRPr/>
            </a:pPr>
            <a:r>
              <a:rPr lang="en-US" dirty="0"/>
              <a:t>The 1D model can be extended to 3D if the variables </a:t>
            </a:r>
            <a:r>
              <a:rPr lang="en-US" b="1" i="1" dirty="0"/>
              <a:t>u</a:t>
            </a:r>
            <a:r>
              <a:rPr lang="en-US" dirty="0"/>
              <a:t> refer not to displacements of atoms but planes of atoms.</a:t>
            </a:r>
          </a:p>
        </p:txBody>
      </p:sp>
      <p:pic>
        <p:nvPicPr>
          <p:cNvPr id="229380" name="Picture 2">
            <a:extLst>
              <a:ext uri="{FF2B5EF4-FFF2-40B4-BE49-F238E27FC236}">
                <a16:creationId xmlns:a16="http://schemas.microsoft.com/office/drawing/2014/main" id="{67BAB630-3004-4EB8-A9EC-53364C2B0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219200"/>
            <a:ext cx="3230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9FEF787-0F38-458F-930B-42FE83291ED6}"/>
              </a:ext>
            </a:extLst>
          </p:cNvPr>
          <p:cNvSpPr/>
          <p:nvPr/>
        </p:nvSpPr>
        <p:spPr>
          <a:xfrm>
            <a:off x="38100" y="1219200"/>
            <a:ext cx="29337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382" name="Rectangle 6">
            <a:extLst>
              <a:ext uri="{FF2B5EF4-FFF2-40B4-BE49-F238E27FC236}">
                <a16:creationId xmlns:a16="http://schemas.microsoft.com/office/drawing/2014/main" id="{F40A3FAA-D6DE-4218-B169-C05BFAC83689}"/>
              </a:ext>
            </a:extLst>
          </p:cNvPr>
          <p:cNvSpPr>
            <a:spLocks noChangeArrowheads="1"/>
          </p:cNvSpPr>
          <p:nvPr/>
        </p:nvSpPr>
        <p:spPr bwMode="auto">
          <a:xfrm>
            <a:off x="914400" y="839788"/>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FF0000"/>
                </a:solidFill>
              </a:rPr>
              <a:t>1D model </a:t>
            </a:r>
          </a:p>
        </p:txBody>
      </p:sp>
      <p:sp>
        <p:nvSpPr>
          <p:cNvPr id="229383" name="Rectangle 7">
            <a:extLst>
              <a:ext uri="{FF2B5EF4-FFF2-40B4-BE49-F238E27FC236}">
                <a16:creationId xmlns:a16="http://schemas.microsoft.com/office/drawing/2014/main" id="{81201825-7C8C-42A2-97EE-AF2F82727160}"/>
              </a:ext>
            </a:extLst>
          </p:cNvPr>
          <p:cNvSpPr>
            <a:spLocks noChangeArrowheads="1"/>
          </p:cNvSpPr>
          <p:nvPr/>
        </p:nvSpPr>
        <p:spPr bwMode="auto">
          <a:xfrm>
            <a:off x="914400" y="32004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3D model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a:extLst>
              <a:ext uri="{FF2B5EF4-FFF2-40B4-BE49-F238E27FC236}">
                <a16:creationId xmlns:a16="http://schemas.microsoft.com/office/drawing/2014/main" id="{F9155EC8-E5BD-468F-BF54-807236DEBF55}"/>
              </a:ext>
            </a:extLst>
          </p:cNvPr>
          <p:cNvSpPr>
            <a:spLocks noGrp="1" noChangeArrowheads="1"/>
          </p:cNvSpPr>
          <p:nvPr>
            <p:ph type="title"/>
          </p:nvPr>
        </p:nvSpPr>
        <p:spPr>
          <a:xfrm>
            <a:off x="457200" y="-152400"/>
            <a:ext cx="8229600" cy="1143000"/>
          </a:xfrm>
        </p:spPr>
        <p:txBody>
          <a:bodyPr/>
          <a:lstStyle/>
          <a:p>
            <a:r>
              <a:rPr lang="en-US" altLang="en-US"/>
              <a:t>Phonon Dispersion in 3D</a:t>
            </a:r>
          </a:p>
        </p:txBody>
      </p:sp>
      <p:sp>
        <p:nvSpPr>
          <p:cNvPr id="3" name="Content Placeholder 2">
            <a:extLst>
              <a:ext uri="{FF2B5EF4-FFF2-40B4-BE49-F238E27FC236}">
                <a16:creationId xmlns:a16="http://schemas.microsoft.com/office/drawing/2014/main" id="{6DD6AF83-4F06-4DCD-A7F0-3E6ECA6A273D}"/>
              </a:ext>
            </a:extLst>
          </p:cNvPr>
          <p:cNvSpPr>
            <a:spLocks noGrp="1"/>
          </p:cNvSpPr>
          <p:nvPr>
            <p:ph idx="1"/>
          </p:nvPr>
        </p:nvSpPr>
        <p:spPr>
          <a:xfrm>
            <a:off x="3235325" y="1219200"/>
            <a:ext cx="5756275" cy="4038600"/>
          </a:xfrm>
        </p:spPr>
        <p:txBody>
          <a:bodyPr>
            <a:normAutofit/>
          </a:bodyPr>
          <a:lstStyle/>
          <a:p>
            <a:pPr>
              <a:defRPr/>
            </a:pPr>
            <a:r>
              <a:rPr lang="en-US" dirty="0"/>
              <a:t>The 1D model can be extended to 3D if the variables </a:t>
            </a:r>
            <a:r>
              <a:rPr lang="en-US" b="1" i="1" dirty="0"/>
              <a:t>u</a:t>
            </a:r>
            <a:r>
              <a:rPr lang="en-US" dirty="0"/>
              <a:t> refer not to displacements of atoms but planes of atoms.</a:t>
            </a:r>
          </a:p>
          <a:p>
            <a:pPr>
              <a:defRPr/>
            </a:pPr>
            <a:r>
              <a:rPr lang="en-US" dirty="0"/>
              <a:t>Need to include motions that are perpendicular to the wave vector. </a:t>
            </a:r>
          </a:p>
        </p:txBody>
      </p:sp>
      <p:pic>
        <p:nvPicPr>
          <p:cNvPr id="230404" name="Picture 2">
            <a:extLst>
              <a:ext uri="{FF2B5EF4-FFF2-40B4-BE49-F238E27FC236}">
                <a16:creationId xmlns:a16="http://schemas.microsoft.com/office/drawing/2014/main" id="{B9CE6014-5F7B-4A9D-8C4C-5AF630F92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219200"/>
            <a:ext cx="3230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1F80950-332A-4B10-A310-4686C4D1E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235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ED32199-0E33-4E92-844E-E95B9A51A296}"/>
              </a:ext>
            </a:extLst>
          </p:cNvPr>
          <p:cNvSpPr/>
          <p:nvPr/>
        </p:nvSpPr>
        <p:spPr>
          <a:xfrm>
            <a:off x="38100" y="1219200"/>
            <a:ext cx="29337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407" name="Rectangle 6">
            <a:extLst>
              <a:ext uri="{FF2B5EF4-FFF2-40B4-BE49-F238E27FC236}">
                <a16:creationId xmlns:a16="http://schemas.microsoft.com/office/drawing/2014/main" id="{A7C0DC5C-55FA-4D72-9783-E853E198D872}"/>
              </a:ext>
            </a:extLst>
          </p:cNvPr>
          <p:cNvSpPr>
            <a:spLocks noChangeArrowheads="1"/>
          </p:cNvSpPr>
          <p:nvPr/>
        </p:nvSpPr>
        <p:spPr bwMode="auto">
          <a:xfrm>
            <a:off x="914400" y="839788"/>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FF0000"/>
                </a:solidFill>
              </a:rPr>
              <a:t>1D model </a:t>
            </a:r>
          </a:p>
        </p:txBody>
      </p:sp>
      <p:sp>
        <p:nvSpPr>
          <p:cNvPr id="230408" name="Rectangle 7">
            <a:extLst>
              <a:ext uri="{FF2B5EF4-FFF2-40B4-BE49-F238E27FC236}">
                <a16:creationId xmlns:a16="http://schemas.microsoft.com/office/drawing/2014/main" id="{22502A4B-47F2-4383-BA52-FE799FAB17FB}"/>
              </a:ext>
            </a:extLst>
          </p:cNvPr>
          <p:cNvSpPr>
            <a:spLocks noChangeArrowheads="1"/>
          </p:cNvSpPr>
          <p:nvPr/>
        </p:nvSpPr>
        <p:spPr bwMode="auto">
          <a:xfrm>
            <a:off x="914400" y="32004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3D model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a:extLst>
              <a:ext uri="{FF2B5EF4-FFF2-40B4-BE49-F238E27FC236}">
                <a16:creationId xmlns:a16="http://schemas.microsoft.com/office/drawing/2014/main" id="{5DA4E5E5-E544-4EC4-A438-E2D51B03B801}"/>
              </a:ext>
            </a:extLst>
          </p:cNvPr>
          <p:cNvSpPr>
            <a:spLocks noGrp="1" noChangeArrowheads="1"/>
          </p:cNvSpPr>
          <p:nvPr>
            <p:ph type="title"/>
          </p:nvPr>
        </p:nvSpPr>
        <p:spPr>
          <a:xfrm>
            <a:off x="457200" y="-152400"/>
            <a:ext cx="8229600" cy="1143000"/>
          </a:xfrm>
        </p:spPr>
        <p:txBody>
          <a:bodyPr/>
          <a:lstStyle/>
          <a:p>
            <a:r>
              <a:rPr lang="en-US" altLang="en-US"/>
              <a:t>Phonon Dispersion in 3D</a:t>
            </a:r>
          </a:p>
        </p:txBody>
      </p:sp>
      <p:sp>
        <p:nvSpPr>
          <p:cNvPr id="3" name="Content Placeholder 2">
            <a:extLst>
              <a:ext uri="{FF2B5EF4-FFF2-40B4-BE49-F238E27FC236}">
                <a16:creationId xmlns:a16="http://schemas.microsoft.com/office/drawing/2014/main" id="{EE20BC99-9296-4349-AE2D-FD5BF5FD9A5D}"/>
              </a:ext>
            </a:extLst>
          </p:cNvPr>
          <p:cNvSpPr>
            <a:spLocks noGrp="1"/>
          </p:cNvSpPr>
          <p:nvPr>
            <p:ph idx="1"/>
          </p:nvPr>
        </p:nvSpPr>
        <p:spPr>
          <a:xfrm>
            <a:off x="3235325" y="1219200"/>
            <a:ext cx="5756275" cy="5638800"/>
          </a:xfrm>
        </p:spPr>
        <p:txBody>
          <a:bodyPr>
            <a:normAutofit lnSpcReduction="10000"/>
          </a:bodyPr>
          <a:lstStyle/>
          <a:p>
            <a:pPr>
              <a:defRPr/>
            </a:pPr>
            <a:r>
              <a:rPr lang="en-US" dirty="0"/>
              <a:t>The 1D model can be extended to 3D if the variables </a:t>
            </a:r>
            <a:r>
              <a:rPr lang="en-US" b="1" i="1" dirty="0"/>
              <a:t>u</a:t>
            </a:r>
            <a:r>
              <a:rPr lang="en-US" dirty="0"/>
              <a:t> refer not to displacements of atoms but planes of atoms.</a:t>
            </a:r>
          </a:p>
          <a:p>
            <a:pPr>
              <a:defRPr/>
            </a:pPr>
            <a:r>
              <a:rPr lang="en-US" dirty="0"/>
              <a:t>Need to include motions that are perpendicular to the wave vector. </a:t>
            </a:r>
          </a:p>
          <a:p>
            <a:pPr>
              <a:defRPr/>
            </a:pPr>
            <a:r>
              <a:rPr lang="en-US" dirty="0"/>
              <a:t>These are called </a:t>
            </a:r>
            <a:r>
              <a:rPr lang="en-US" b="1" dirty="0"/>
              <a:t>transverse acoustic modes </a:t>
            </a:r>
            <a:r>
              <a:rPr lang="en-US" dirty="0"/>
              <a:t>(TA), as opposed to </a:t>
            </a:r>
            <a:r>
              <a:rPr lang="en-US" b="1" dirty="0"/>
              <a:t>longitudinal acoustic modes </a:t>
            </a:r>
            <a:r>
              <a:rPr lang="en-US" dirty="0"/>
              <a:t>(LA). </a:t>
            </a:r>
          </a:p>
        </p:txBody>
      </p:sp>
      <p:pic>
        <p:nvPicPr>
          <p:cNvPr id="231428" name="Picture 2">
            <a:extLst>
              <a:ext uri="{FF2B5EF4-FFF2-40B4-BE49-F238E27FC236}">
                <a16:creationId xmlns:a16="http://schemas.microsoft.com/office/drawing/2014/main" id="{073BD1BC-99CD-4527-AC49-BED429210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219200"/>
            <a:ext cx="3230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3588F36-9C2E-434A-A69E-0FB1FE516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235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7F6D3BA-E249-41B4-AC40-E623D497F05B}"/>
              </a:ext>
            </a:extLst>
          </p:cNvPr>
          <p:cNvSpPr/>
          <p:nvPr/>
        </p:nvSpPr>
        <p:spPr>
          <a:xfrm>
            <a:off x="38100" y="1219200"/>
            <a:ext cx="29337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431" name="Rectangle 6">
            <a:extLst>
              <a:ext uri="{FF2B5EF4-FFF2-40B4-BE49-F238E27FC236}">
                <a16:creationId xmlns:a16="http://schemas.microsoft.com/office/drawing/2014/main" id="{F1320F79-7A8D-45C3-B56D-CCAA32489A69}"/>
              </a:ext>
            </a:extLst>
          </p:cNvPr>
          <p:cNvSpPr>
            <a:spLocks noChangeArrowheads="1"/>
          </p:cNvSpPr>
          <p:nvPr/>
        </p:nvSpPr>
        <p:spPr bwMode="auto">
          <a:xfrm>
            <a:off x="914400" y="839788"/>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FF0000"/>
                </a:solidFill>
              </a:rPr>
              <a:t>1D model </a:t>
            </a:r>
          </a:p>
        </p:txBody>
      </p:sp>
      <p:sp>
        <p:nvSpPr>
          <p:cNvPr id="231432" name="Rectangle 7">
            <a:extLst>
              <a:ext uri="{FF2B5EF4-FFF2-40B4-BE49-F238E27FC236}">
                <a16:creationId xmlns:a16="http://schemas.microsoft.com/office/drawing/2014/main" id="{0C6CD152-0D2F-46C6-97AC-C12C9B73EBBD}"/>
              </a:ext>
            </a:extLst>
          </p:cNvPr>
          <p:cNvSpPr>
            <a:spLocks noChangeArrowheads="1"/>
          </p:cNvSpPr>
          <p:nvPr/>
        </p:nvSpPr>
        <p:spPr bwMode="auto">
          <a:xfrm>
            <a:off x="914400" y="32004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3D model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a:extLst>
              <a:ext uri="{FF2B5EF4-FFF2-40B4-BE49-F238E27FC236}">
                <a16:creationId xmlns:a16="http://schemas.microsoft.com/office/drawing/2014/main" id="{60983329-D212-4733-B2C5-77E8FF3FF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219200"/>
            <a:ext cx="3230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47" name="Picture 13">
            <a:extLst>
              <a:ext uri="{FF2B5EF4-FFF2-40B4-BE49-F238E27FC236}">
                <a16:creationId xmlns:a16="http://schemas.microsoft.com/office/drawing/2014/main" id="{F44E71CC-AE8D-407B-8104-AF6FC1B9F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0"/>
            <a:ext cx="3235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81618B0B-2C90-4624-A73C-768B1EA27908}"/>
              </a:ext>
            </a:extLst>
          </p:cNvPr>
          <p:cNvSpPr>
            <a:spLocks noGrp="1"/>
          </p:cNvSpPr>
          <p:nvPr>
            <p:ph idx="1"/>
          </p:nvPr>
        </p:nvSpPr>
        <p:spPr>
          <a:xfrm>
            <a:off x="5410200" y="914400"/>
            <a:ext cx="3429000" cy="3351213"/>
          </a:xfrm>
        </p:spPr>
        <p:txBody>
          <a:bodyPr>
            <a:normAutofit lnSpcReduction="10000"/>
          </a:bodyPr>
          <a:lstStyle/>
          <a:p>
            <a:pPr marL="0" indent="0" algn="ctr">
              <a:buFontTx/>
              <a:buNone/>
              <a:defRPr/>
            </a:pPr>
            <a:r>
              <a:rPr lang="en-US" dirty="0"/>
              <a:t>Every 3D crystal has 3 acoustic branches, 1 longitudinal and 2 transverse </a:t>
            </a:r>
          </a:p>
          <a:p>
            <a:pPr marL="0" indent="0" algn="ctr">
              <a:buFontTx/>
              <a:buNone/>
              <a:defRPr/>
            </a:pPr>
            <a:r>
              <a:rPr lang="en-US" dirty="0">
                <a:solidFill>
                  <a:srgbClr val="0070C0"/>
                </a:solidFill>
              </a:rPr>
              <a:t>Are the branches degenerate?</a:t>
            </a:r>
          </a:p>
        </p:txBody>
      </p:sp>
      <p:pic>
        <p:nvPicPr>
          <p:cNvPr id="8" name="Picture 2" descr="pwave_web">
            <a:extLst>
              <a:ext uri="{FF2B5EF4-FFF2-40B4-BE49-F238E27FC236}">
                <a16:creationId xmlns:a16="http://schemas.microsoft.com/office/drawing/2014/main" id="{C61DEE03-3A28-422A-AD65-3B4A98901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5838"/>
            <a:ext cx="51054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swave_web">
            <a:extLst>
              <a:ext uri="{FF2B5EF4-FFF2-40B4-BE49-F238E27FC236}">
                <a16:creationId xmlns:a16="http://schemas.microsoft.com/office/drawing/2014/main" id="{23C0455F-89AF-4C3E-B9DB-C4E376CDA9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729038"/>
            <a:ext cx="5257800"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a:extLst>
              <a:ext uri="{FF2B5EF4-FFF2-40B4-BE49-F238E27FC236}">
                <a16:creationId xmlns:a16="http://schemas.microsoft.com/office/drawing/2014/main" id="{353C41E3-7920-4E6B-9C3A-E5687DDDE59A}"/>
              </a:ext>
            </a:extLst>
          </p:cNvPr>
          <p:cNvSpPr txBox="1">
            <a:spLocks noChangeArrowheads="1"/>
          </p:cNvSpPr>
          <p:nvPr/>
        </p:nvSpPr>
        <p:spPr bwMode="auto">
          <a:xfrm>
            <a:off x="1066800" y="1062038"/>
            <a:ext cx="3983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cs typeface="Arial" panose="020B0604020202020204" pitchFamily="34" charset="0"/>
              </a:rPr>
              <a:t>“Primary wave” = faster wave</a:t>
            </a:r>
            <a:r>
              <a:rPr lang="en-US" altLang="en-US" sz="1800" b="1">
                <a:cs typeface="Arial" panose="020B0604020202020204" pitchFamily="34" charset="0"/>
                <a:sym typeface="Wingdings" panose="05000000000000000000" pitchFamily="2" charset="2"/>
              </a:rPr>
              <a:t> LA</a:t>
            </a:r>
            <a:endParaRPr lang="en-US" altLang="en-US" sz="1800" b="1">
              <a:cs typeface="Arial" panose="020B0604020202020204" pitchFamily="34" charset="0"/>
            </a:endParaRPr>
          </a:p>
        </p:txBody>
      </p:sp>
      <p:sp>
        <p:nvSpPr>
          <p:cNvPr id="11" name="Text Box 6">
            <a:extLst>
              <a:ext uri="{FF2B5EF4-FFF2-40B4-BE49-F238E27FC236}">
                <a16:creationId xmlns:a16="http://schemas.microsoft.com/office/drawing/2014/main" id="{68E50203-333F-4F57-9E3D-F2F1DCB20389}"/>
              </a:ext>
            </a:extLst>
          </p:cNvPr>
          <p:cNvSpPr txBox="1">
            <a:spLocks noChangeArrowheads="1"/>
          </p:cNvSpPr>
          <p:nvPr/>
        </p:nvSpPr>
        <p:spPr bwMode="auto">
          <a:xfrm>
            <a:off x="1066800" y="3590925"/>
            <a:ext cx="4402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cs typeface="Arial" panose="020B0604020202020204" pitchFamily="34" charset="0"/>
              </a:rPr>
              <a:t>“Secondary wave” = slower wave</a:t>
            </a:r>
            <a:r>
              <a:rPr lang="en-US" altLang="en-US" sz="1800" b="1">
                <a:cs typeface="Arial" panose="020B0604020202020204" pitchFamily="34" charset="0"/>
                <a:sym typeface="Wingdings" panose="05000000000000000000" pitchFamily="2" charset="2"/>
              </a:rPr>
              <a:t> TA</a:t>
            </a:r>
            <a:endParaRPr lang="en-US" altLang="en-US" sz="1800" b="1">
              <a:cs typeface="Arial" panose="020B0604020202020204" pitchFamily="34" charset="0"/>
            </a:endParaRPr>
          </a:p>
        </p:txBody>
      </p:sp>
      <p:sp>
        <p:nvSpPr>
          <p:cNvPr id="236553" name="Title 3">
            <a:extLst>
              <a:ext uri="{FF2B5EF4-FFF2-40B4-BE49-F238E27FC236}">
                <a16:creationId xmlns:a16="http://schemas.microsoft.com/office/drawing/2014/main" id="{8C79D0BA-293C-4A7E-8100-DB7E8BDD6208}"/>
              </a:ext>
            </a:extLst>
          </p:cNvPr>
          <p:cNvSpPr>
            <a:spLocks noGrp="1" noChangeArrowheads="1"/>
          </p:cNvSpPr>
          <p:nvPr>
            <p:ph type="title"/>
          </p:nvPr>
        </p:nvSpPr>
        <p:spPr>
          <a:xfrm>
            <a:off x="457200" y="-76200"/>
            <a:ext cx="8229600" cy="909638"/>
          </a:xfrm>
        </p:spPr>
        <p:txBody>
          <a:bodyPr/>
          <a:lstStyle/>
          <a:p>
            <a:r>
              <a:rPr lang="en-US" altLang="en-US"/>
              <a:t>3D Dispersion curves</a:t>
            </a:r>
          </a:p>
        </p:txBody>
      </p:sp>
      <p:sp>
        <p:nvSpPr>
          <p:cNvPr id="12" name="Text Box 4">
            <a:extLst>
              <a:ext uri="{FF2B5EF4-FFF2-40B4-BE49-F238E27FC236}">
                <a16:creationId xmlns:a16="http://schemas.microsoft.com/office/drawing/2014/main" id="{B609D6E3-840F-4791-AB17-00980C1D5286}"/>
              </a:ext>
            </a:extLst>
          </p:cNvPr>
          <p:cNvSpPr txBox="1">
            <a:spLocks noChangeArrowheads="1"/>
          </p:cNvSpPr>
          <p:nvPr/>
        </p:nvSpPr>
        <p:spPr bwMode="auto">
          <a:xfrm>
            <a:off x="3059113" y="5562600"/>
            <a:ext cx="29606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cs typeface="Arial" panose="020B0604020202020204" pitchFamily="34" charset="0"/>
              </a:rPr>
              <a:t>Example: Earthquake waves </a:t>
            </a:r>
          </a:p>
        </p:txBody>
      </p:sp>
      <p:sp>
        <p:nvSpPr>
          <p:cNvPr id="3" name="Rectangle 2">
            <a:extLst>
              <a:ext uri="{FF2B5EF4-FFF2-40B4-BE49-F238E27FC236}">
                <a16:creationId xmlns:a16="http://schemas.microsoft.com/office/drawing/2014/main" id="{9C6CB87D-E6AB-4607-84F7-DC45010E193B}"/>
              </a:ext>
            </a:extLst>
          </p:cNvPr>
          <p:cNvSpPr>
            <a:spLocks noChangeArrowheads="1"/>
          </p:cNvSpPr>
          <p:nvPr/>
        </p:nvSpPr>
        <p:spPr bwMode="auto">
          <a:xfrm>
            <a:off x="5486400" y="4321175"/>
            <a:ext cx="3429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t>No, the perpendicular displacements will have different force (“spring”) constants from the longitudinal force constants.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1" grpId="0"/>
      <p:bldP spid="12" grpId="0"/>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9226</TotalTime>
  <Words>1665</Words>
  <Application>Microsoft Office PowerPoint</Application>
  <PresentationFormat>On-screen Show (4:3)</PresentationFormat>
  <Paragraphs>197</Paragraphs>
  <Slides>20</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8" baseType="lpstr">
      <vt:lpstr>Times New Roman</vt:lpstr>
      <vt:lpstr>Blackadder ITC</vt:lpstr>
      <vt:lpstr>Arial</vt:lpstr>
      <vt:lpstr>Cambria Math</vt:lpstr>
      <vt:lpstr>Balloon</vt:lpstr>
      <vt:lpstr>Default Design</vt:lpstr>
      <vt:lpstr>Equation</vt:lpstr>
      <vt:lpstr>Formel</vt:lpstr>
      <vt:lpstr>PowerPoint Presentation</vt:lpstr>
      <vt:lpstr>PowerPoint Presentation</vt:lpstr>
      <vt:lpstr>PowerPoint Presentation</vt:lpstr>
      <vt:lpstr>Transverse optical mode for  diatomic chain </vt:lpstr>
      <vt:lpstr>Longitudinal Eigenmodes in 1D</vt:lpstr>
      <vt:lpstr>Phonon Dispersion in 3D</vt:lpstr>
      <vt:lpstr>Phonon Dispersion in 3D</vt:lpstr>
      <vt:lpstr>Phonon Dispersion in 3D</vt:lpstr>
      <vt:lpstr>3D Dispersion curves</vt:lpstr>
      <vt:lpstr>Would you expect the two transverse branches to be degenerate? </vt:lpstr>
      <vt:lpstr>Number and Type of Branches</vt:lpstr>
      <vt:lpstr>2D Square Lattice</vt:lpstr>
      <vt:lpstr>2D Square Lattice</vt:lpstr>
      <vt:lpstr>2D Lattice</vt:lpstr>
      <vt:lpstr>2D Lattice</vt:lpstr>
      <vt:lpstr>2D Lattice</vt:lpstr>
      <vt:lpstr>2D Lattice</vt:lpstr>
      <vt:lpstr>PowerPoint Presentation</vt:lpstr>
      <vt:lpstr>PowerPoint Presentation</vt:lpstr>
      <vt:lpstr>PowerPoint Presentation</vt:lpstr>
    </vt:vector>
  </TitlesOfParts>
  <Company>Technology Support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Myles</dc:creator>
  <cp:lastModifiedBy>Mikel Holcomb</cp:lastModifiedBy>
  <cp:revision>232</cp:revision>
  <dcterms:created xsi:type="dcterms:W3CDTF">2010-10-25T20:39:37Z</dcterms:created>
  <dcterms:modified xsi:type="dcterms:W3CDTF">2022-10-05T16:31:35Z</dcterms:modified>
</cp:coreProperties>
</file>